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78" r:id="rId2"/>
    <p:sldId id="256" r:id="rId3"/>
    <p:sldId id="257" r:id="rId4"/>
    <p:sldId id="258" r:id="rId5"/>
    <p:sldId id="259"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9" r:id="rId21"/>
    <p:sldId id="280" r:id="rId22"/>
    <p:sldId id="276" r:id="rId23"/>
    <p:sldId id="27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91-CA9B-8C8C-1AA9-F88DC11341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D487A54-42E2-273C-206D-593881A9E9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2C2FA6D-99C6-E8DA-CA55-46088361E714}"/>
              </a:ext>
            </a:extLst>
          </p:cNvPr>
          <p:cNvSpPr>
            <a:spLocks noGrp="1"/>
          </p:cNvSpPr>
          <p:nvPr>
            <p:ph type="dt" sz="half" idx="10"/>
          </p:nvPr>
        </p:nvSpPr>
        <p:spPr/>
        <p:txBody>
          <a:bodyPr/>
          <a:lstStyle/>
          <a:p>
            <a:fld id="{978CAB56-379E-445D-8171-9C474B9EC38C}" type="datetimeFigureOut">
              <a:rPr lang="en-IN" smtClean="0"/>
              <a:t>21-12-2024</a:t>
            </a:fld>
            <a:endParaRPr lang="en-IN"/>
          </a:p>
        </p:txBody>
      </p:sp>
      <p:sp>
        <p:nvSpPr>
          <p:cNvPr id="5" name="Footer Placeholder 4">
            <a:extLst>
              <a:ext uri="{FF2B5EF4-FFF2-40B4-BE49-F238E27FC236}">
                <a16:creationId xmlns:a16="http://schemas.microsoft.com/office/drawing/2014/main" id="{B417D34B-1351-6E08-F427-FC2F371AD0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440E2F5-C6E1-8BA8-9769-8B8AC0EABD35}"/>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607500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50BD1-EECE-3891-5CAC-6B3A79DC5B5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9AD02C7-D74D-CF86-FAF1-EA2CCB212A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CCD2DF-93E0-6E05-AE55-325C472DEBBF}"/>
              </a:ext>
            </a:extLst>
          </p:cNvPr>
          <p:cNvSpPr>
            <a:spLocks noGrp="1"/>
          </p:cNvSpPr>
          <p:nvPr>
            <p:ph type="dt" sz="half" idx="10"/>
          </p:nvPr>
        </p:nvSpPr>
        <p:spPr/>
        <p:txBody>
          <a:bodyPr/>
          <a:lstStyle/>
          <a:p>
            <a:fld id="{978CAB56-379E-445D-8171-9C474B9EC38C}" type="datetimeFigureOut">
              <a:rPr lang="en-IN" smtClean="0"/>
              <a:t>21-12-2024</a:t>
            </a:fld>
            <a:endParaRPr lang="en-IN"/>
          </a:p>
        </p:txBody>
      </p:sp>
      <p:sp>
        <p:nvSpPr>
          <p:cNvPr id="5" name="Footer Placeholder 4">
            <a:extLst>
              <a:ext uri="{FF2B5EF4-FFF2-40B4-BE49-F238E27FC236}">
                <a16:creationId xmlns:a16="http://schemas.microsoft.com/office/drawing/2014/main" id="{CC885144-F732-0FE0-F635-6165464D3BF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199887-BC87-6752-6DF5-1674B075C42E}"/>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58136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975CF7-0DD3-7D55-6612-6E90E48FA15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5979BBD-C6E5-54EE-5153-DAFCC774CA5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73B3FD-F0EE-BFD9-8362-79E3AE524D11}"/>
              </a:ext>
            </a:extLst>
          </p:cNvPr>
          <p:cNvSpPr>
            <a:spLocks noGrp="1"/>
          </p:cNvSpPr>
          <p:nvPr>
            <p:ph type="dt" sz="half" idx="10"/>
          </p:nvPr>
        </p:nvSpPr>
        <p:spPr/>
        <p:txBody>
          <a:bodyPr/>
          <a:lstStyle/>
          <a:p>
            <a:fld id="{978CAB56-379E-445D-8171-9C474B9EC38C}" type="datetimeFigureOut">
              <a:rPr lang="en-IN" smtClean="0"/>
              <a:t>21-12-2024</a:t>
            </a:fld>
            <a:endParaRPr lang="en-IN"/>
          </a:p>
        </p:txBody>
      </p:sp>
      <p:sp>
        <p:nvSpPr>
          <p:cNvPr id="5" name="Footer Placeholder 4">
            <a:extLst>
              <a:ext uri="{FF2B5EF4-FFF2-40B4-BE49-F238E27FC236}">
                <a16:creationId xmlns:a16="http://schemas.microsoft.com/office/drawing/2014/main" id="{09130AFD-89DA-E9FA-940F-94AC7CD756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830DC6-AE91-278C-D577-E6B5440388A0}"/>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1853821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99474-12C9-AB33-56F7-45EE650D263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6D8F372-5597-84B7-5B78-DAFA442628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992563-33D5-0AA5-A528-9410AE103F45}"/>
              </a:ext>
            </a:extLst>
          </p:cNvPr>
          <p:cNvSpPr>
            <a:spLocks noGrp="1"/>
          </p:cNvSpPr>
          <p:nvPr>
            <p:ph type="dt" sz="half" idx="10"/>
          </p:nvPr>
        </p:nvSpPr>
        <p:spPr/>
        <p:txBody>
          <a:bodyPr/>
          <a:lstStyle/>
          <a:p>
            <a:fld id="{978CAB56-379E-445D-8171-9C474B9EC38C}" type="datetimeFigureOut">
              <a:rPr lang="en-IN" smtClean="0"/>
              <a:t>21-12-2024</a:t>
            </a:fld>
            <a:endParaRPr lang="en-IN"/>
          </a:p>
        </p:txBody>
      </p:sp>
      <p:sp>
        <p:nvSpPr>
          <p:cNvPr id="5" name="Footer Placeholder 4">
            <a:extLst>
              <a:ext uri="{FF2B5EF4-FFF2-40B4-BE49-F238E27FC236}">
                <a16:creationId xmlns:a16="http://schemas.microsoft.com/office/drawing/2014/main" id="{E8CD6220-A914-9EF1-150B-48326CC83B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8C8793F-140B-A104-E338-2F4342CDE210}"/>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5466309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DAC85-ECBF-B78F-D4BB-603D5D5DC37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6AFF84D-4D2A-FED5-D9DF-4AA8289988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30DE83-A41B-FC74-5367-147F9570AB7B}"/>
              </a:ext>
            </a:extLst>
          </p:cNvPr>
          <p:cNvSpPr>
            <a:spLocks noGrp="1"/>
          </p:cNvSpPr>
          <p:nvPr>
            <p:ph type="dt" sz="half" idx="10"/>
          </p:nvPr>
        </p:nvSpPr>
        <p:spPr/>
        <p:txBody>
          <a:bodyPr/>
          <a:lstStyle/>
          <a:p>
            <a:fld id="{978CAB56-379E-445D-8171-9C474B9EC38C}" type="datetimeFigureOut">
              <a:rPr lang="en-IN" smtClean="0"/>
              <a:t>21-12-2024</a:t>
            </a:fld>
            <a:endParaRPr lang="en-IN"/>
          </a:p>
        </p:txBody>
      </p:sp>
      <p:sp>
        <p:nvSpPr>
          <p:cNvPr id="5" name="Footer Placeholder 4">
            <a:extLst>
              <a:ext uri="{FF2B5EF4-FFF2-40B4-BE49-F238E27FC236}">
                <a16:creationId xmlns:a16="http://schemas.microsoft.com/office/drawing/2014/main" id="{05C2A401-35DA-5FCC-2341-87D3A00F68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6BD7036-7350-2F28-DB06-BB65F03DDE2F}"/>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220160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BBA6C-DABC-E27B-AFB3-089BE46D2CC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419F297-EE33-3850-2285-32906ED385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CF23422-8DE2-FBCC-A09E-A40133AAE1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DF7B143-688A-B756-1C0A-1090633033F5}"/>
              </a:ext>
            </a:extLst>
          </p:cNvPr>
          <p:cNvSpPr>
            <a:spLocks noGrp="1"/>
          </p:cNvSpPr>
          <p:nvPr>
            <p:ph type="dt" sz="half" idx="10"/>
          </p:nvPr>
        </p:nvSpPr>
        <p:spPr/>
        <p:txBody>
          <a:bodyPr/>
          <a:lstStyle/>
          <a:p>
            <a:fld id="{978CAB56-379E-445D-8171-9C474B9EC38C}" type="datetimeFigureOut">
              <a:rPr lang="en-IN" smtClean="0"/>
              <a:t>21-12-2024</a:t>
            </a:fld>
            <a:endParaRPr lang="en-IN"/>
          </a:p>
        </p:txBody>
      </p:sp>
      <p:sp>
        <p:nvSpPr>
          <p:cNvPr id="6" name="Footer Placeholder 5">
            <a:extLst>
              <a:ext uri="{FF2B5EF4-FFF2-40B4-BE49-F238E27FC236}">
                <a16:creationId xmlns:a16="http://schemas.microsoft.com/office/drawing/2014/main" id="{179A2AC7-7C4E-16F7-8F6F-608790F11CE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CF8813E-5B48-8A75-A07A-7CC3925D1A31}"/>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2396383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24657-3341-165E-CADB-BC6254AE68B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ED7D41D-7004-CEA2-C914-32E70BB07C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86DF6F1-238F-7785-8501-07119A56EF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902BDEC-5F82-02A9-4048-2B4A959F35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FD7771-F4E1-56AD-DC89-548B9111A1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B7B7182-0AFF-1A56-C12A-22F24F7E670A}"/>
              </a:ext>
            </a:extLst>
          </p:cNvPr>
          <p:cNvSpPr>
            <a:spLocks noGrp="1"/>
          </p:cNvSpPr>
          <p:nvPr>
            <p:ph type="dt" sz="half" idx="10"/>
          </p:nvPr>
        </p:nvSpPr>
        <p:spPr/>
        <p:txBody>
          <a:bodyPr/>
          <a:lstStyle/>
          <a:p>
            <a:fld id="{978CAB56-379E-445D-8171-9C474B9EC38C}" type="datetimeFigureOut">
              <a:rPr lang="en-IN" smtClean="0"/>
              <a:t>21-12-2024</a:t>
            </a:fld>
            <a:endParaRPr lang="en-IN"/>
          </a:p>
        </p:txBody>
      </p:sp>
      <p:sp>
        <p:nvSpPr>
          <p:cNvPr id="8" name="Footer Placeholder 7">
            <a:extLst>
              <a:ext uri="{FF2B5EF4-FFF2-40B4-BE49-F238E27FC236}">
                <a16:creationId xmlns:a16="http://schemas.microsoft.com/office/drawing/2014/main" id="{61668D7E-DE49-61B8-D1BF-CD6EB24DF75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A3A98F5-E15F-B6A4-2B07-AD299AC135A1}"/>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2427397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841FD-C26F-5CFA-F197-6829FC6367A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FCA430C-62B4-0210-5B09-CD46CB291BBC}"/>
              </a:ext>
            </a:extLst>
          </p:cNvPr>
          <p:cNvSpPr>
            <a:spLocks noGrp="1"/>
          </p:cNvSpPr>
          <p:nvPr>
            <p:ph type="dt" sz="half" idx="10"/>
          </p:nvPr>
        </p:nvSpPr>
        <p:spPr/>
        <p:txBody>
          <a:bodyPr/>
          <a:lstStyle/>
          <a:p>
            <a:fld id="{978CAB56-379E-445D-8171-9C474B9EC38C}" type="datetimeFigureOut">
              <a:rPr lang="en-IN" smtClean="0"/>
              <a:t>21-12-2024</a:t>
            </a:fld>
            <a:endParaRPr lang="en-IN"/>
          </a:p>
        </p:txBody>
      </p:sp>
      <p:sp>
        <p:nvSpPr>
          <p:cNvPr id="4" name="Footer Placeholder 3">
            <a:extLst>
              <a:ext uri="{FF2B5EF4-FFF2-40B4-BE49-F238E27FC236}">
                <a16:creationId xmlns:a16="http://schemas.microsoft.com/office/drawing/2014/main" id="{E7324703-706F-B564-DF4C-27FF581D79D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0BD29AE-0454-6612-23FE-705A35FD2EDE}"/>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503043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636547-9F4A-F66E-1E69-E8638B91FEE4}"/>
              </a:ext>
            </a:extLst>
          </p:cNvPr>
          <p:cNvSpPr>
            <a:spLocks noGrp="1"/>
          </p:cNvSpPr>
          <p:nvPr>
            <p:ph type="dt" sz="half" idx="10"/>
          </p:nvPr>
        </p:nvSpPr>
        <p:spPr/>
        <p:txBody>
          <a:bodyPr/>
          <a:lstStyle/>
          <a:p>
            <a:fld id="{978CAB56-379E-445D-8171-9C474B9EC38C}" type="datetimeFigureOut">
              <a:rPr lang="en-IN" smtClean="0"/>
              <a:t>21-12-2024</a:t>
            </a:fld>
            <a:endParaRPr lang="en-IN"/>
          </a:p>
        </p:txBody>
      </p:sp>
      <p:sp>
        <p:nvSpPr>
          <p:cNvPr id="3" name="Footer Placeholder 2">
            <a:extLst>
              <a:ext uri="{FF2B5EF4-FFF2-40B4-BE49-F238E27FC236}">
                <a16:creationId xmlns:a16="http://schemas.microsoft.com/office/drawing/2014/main" id="{3BE77F0E-B00B-CA87-39F5-4E20F0906BB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810F09D-3DD9-7FA0-49BC-51B0E3A7C004}"/>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4789568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A5788-1FC8-443A-F080-DAAC64B8AC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640FA12-77C1-7C1F-235C-31E74345BB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F85B69A-F255-B15F-E168-FCAC1EA203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040D2F-1F28-9598-F369-7015588D6174}"/>
              </a:ext>
            </a:extLst>
          </p:cNvPr>
          <p:cNvSpPr>
            <a:spLocks noGrp="1"/>
          </p:cNvSpPr>
          <p:nvPr>
            <p:ph type="dt" sz="half" idx="10"/>
          </p:nvPr>
        </p:nvSpPr>
        <p:spPr/>
        <p:txBody>
          <a:bodyPr/>
          <a:lstStyle/>
          <a:p>
            <a:fld id="{978CAB56-379E-445D-8171-9C474B9EC38C}" type="datetimeFigureOut">
              <a:rPr lang="en-IN" smtClean="0"/>
              <a:t>21-12-2024</a:t>
            </a:fld>
            <a:endParaRPr lang="en-IN"/>
          </a:p>
        </p:txBody>
      </p:sp>
      <p:sp>
        <p:nvSpPr>
          <p:cNvPr id="6" name="Footer Placeholder 5">
            <a:extLst>
              <a:ext uri="{FF2B5EF4-FFF2-40B4-BE49-F238E27FC236}">
                <a16:creationId xmlns:a16="http://schemas.microsoft.com/office/drawing/2014/main" id="{69F9A4D0-08D2-7776-702B-0142A534C1E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B0A4985-4E04-8C8A-B37D-D305C3D42F26}"/>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696927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90541-D7CC-EF18-6F1B-E520635A94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1ACFA6D-9C64-2D4D-B8ED-50019406DA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DA0E425-67E8-CB20-0CA9-8D83BF8459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65175E-AF62-E101-2F18-9DAFFFFBBD9E}"/>
              </a:ext>
            </a:extLst>
          </p:cNvPr>
          <p:cNvSpPr>
            <a:spLocks noGrp="1"/>
          </p:cNvSpPr>
          <p:nvPr>
            <p:ph type="dt" sz="half" idx="10"/>
          </p:nvPr>
        </p:nvSpPr>
        <p:spPr/>
        <p:txBody>
          <a:bodyPr/>
          <a:lstStyle/>
          <a:p>
            <a:fld id="{978CAB56-379E-445D-8171-9C474B9EC38C}" type="datetimeFigureOut">
              <a:rPr lang="en-IN" smtClean="0"/>
              <a:t>21-12-2024</a:t>
            </a:fld>
            <a:endParaRPr lang="en-IN"/>
          </a:p>
        </p:txBody>
      </p:sp>
      <p:sp>
        <p:nvSpPr>
          <p:cNvPr id="6" name="Footer Placeholder 5">
            <a:extLst>
              <a:ext uri="{FF2B5EF4-FFF2-40B4-BE49-F238E27FC236}">
                <a16:creationId xmlns:a16="http://schemas.microsoft.com/office/drawing/2014/main" id="{02583BF0-F979-7DBB-1FDF-D5B0D2AFD5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1020C06-3BC2-D29B-38CC-5818B31E67CA}"/>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697487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A44799-3058-BDC6-BF80-ED9222C801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9D310E7-42D5-B293-6900-0804DAD21C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4B74EB-A94A-7DBD-A382-7DCDFB2C8A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8CAB56-379E-445D-8171-9C474B9EC38C}" type="datetimeFigureOut">
              <a:rPr lang="en-IN" smtClean="0"/>
              <a:t>21-12-2024</a:t>
            </a:fld>
            <a:endParaRPr lang="en-IN"/>
          </a:p>
        </p:txBody>
      </p:sp>
      <p:sp>
        <p:nvSpPr>
          <p:cNvPr id="5" name="Footer Placeholder 4">
            <a:extLst>
              <a:ext uri="{FF2B5EF4-FFF2-40B4-BE49-F238E27FC236}">
                <a16:creationId xmlns:a16="http://schemas.microsoft.com/office/drawing/2014/main" id="{94A19BF0-F1B2-2665-F146-62B453BC07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AF39565-9B3F-E664-33BB-542D290C5F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3CC46F-CB93-4B42-A947-A5C269F03F4E}" type="slidenum">
              <a:rPr lang="en-IN" smtClean="0"/>
              <a:t>‹#›</a:t>
            </a:fld>
            <a:endParaRPr lang="en-IN"/>
          </a:p>
        </p:txBody>
      </p:sp>
    </p:spTree>
    <p:extLst>
      <p:ext uri="{BB962C8B-B14F-4D97-AF65-F5344CB8AC3E}">
        <p14:creationId xmlns:p14="http://schemas.microsoft.com/office/powerpoint/2010/main" val="159048924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A8A9B-0F35-514D-4B09-51AE1053E690}"/>
              </a:ext>
            </a:extLst>
          </p:cNvPr>
          <p:cNvSpPr>
            <a:spLocks noGrp="1"/>
          </p:cNvSpPr>
          <p:nvPr>
            <p:ph type="title"/>
          </p:nvPr>
        </p:nvSpPr>
        <p:spPr>
          <a:xfrm>
            <a:off x="1088571" y="365125"/>
            <a:ext cx="9753600" cy="2323646"/>
          </a:xfrm>
        </p:spPr>
        <p:txBody>
          <a:bodyPr>
            <a:normAutofit/>
          </a:bodyPr>
          <a:lstStyle/>
          <a:p>
            <a:pPr algn="ctr"/>
            <a:r>
              <a:rPr lang="en-US" sz="2800" b="1" kern="100" dirty="0">
                <a:effectLst/>
                <a:latin typeface="Times New Roman" panose="02020603050405020304" pitchFamily="18" charset="0"/>
                <a:ea typeface="Aptos" panose="020B0004020202020204" pitchFamily="34" charset="0"/>
                <a:cs typeface="Gautami" panose="020B0502040204020203" pitchFamily="34" charset="0"/>
              </a:rPr>
              <a:t>Farmer’s Tech Toolbox-Crop Recommendation</a:t>
            </a:r>
            <a:br>
              <a:rPr lang="en-US" sz="2800" b="1" kern="100" dirty="0">
                <a:effectLst/>
                <a:latin typeface="Times New Roman" panose="02020603050405020304" pitchFamily="18" charset="0"/>
                <a:ea typeface="Aptos" panose="020B0004020202020204" pitchFamily="34" charset="0"/>
                <a:cs typeface="Gautami" panose="020B0502040204020203" pitchFamily="34" charset="0"/>
              </a:rPr>
            </a:br>
            <a:r>
              <a:rPr lang="en-US" sz="2800" b="1" kern="100" dirty="0">
                <a:effectLst/>
                <a:latin typeface="Times New Roman" panose="02020603050405020304" pitchFamily="18" charset="0"/>
                <a:ea typeface="Aptos" panose="020B0004020202020204" pitchFamily="34" charset="0"/>
                <a:cs typeface="Gautami" panose="020B0502040204020203" pitchFamily="34" charset="0"/>
              </a:rPr>
              <a:t>Disease Detection </a:t>
            </a:r>
            <a:endParaRPr lang="en-IN" sz="6000" dirty="0"/>
          </a:p>
        </p:txBody>
      </p:sp>
    </p:spTree>
    <p:extLst>
      <p:ext uri="{BB962C8B-B14F-4D97-AF65-F5344CB8AC3E}">
        <p14:creationId xmlns:p14="http://schemas.microsoft.com/office/powerpoint/2010/main" val="27429335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8E249F-B978-9CBB-F3B3-5BC92F7B2DCB}"/>
            </a:ext>
          </a:extLst>
        </p:cNvPr>
        <p:cNvGrpSpPr/>
        <p:nvPr/>
      </p:nvGrpSpPr>
      <p:grpSpPr>
        <a:xfrm>
          <a:off x="0" y="0"/>
          <a:ext cx="0" cy="0"/>
          <a:chOff x="0" y="0"/>
          <a:chExt cx="0" cy="0"/>
        </a:xfrm>
      </p:grpSpPr>
      <p:sp>
        <p:nvSpPr>
          <p:cNvPr id="2" name="Subtitle 1">
            <a:extLst>
              <a:ext uri="{FF2B5EF4-FFF2-40B4-BE49-F238E27FC236}">
                <a16:creationId xmlns:a16="http://schemas.microsoft.com/office/drawing/2014/main" id="{D9946304-0A22-F36B-7F95-483928971065}"/>
              </a:ext>
            </a:extLst>
          </p:cNvPr>
          <p:cNvSpPr>
            <a:spLocks noGrp="1" noChangeArrowheads="1"/>
          </p:cNvSpPr>
          <p:nvPr>
            <p:ph type="subTitle" idx="1"/>
          </p:nvPr>
        </p:nvSpPr>
        <p:spPr bwMode="auto">
          <a:xfrm>
            <a:off x="1055233" y="497428"/>
            <a:ext cx="9699851" cy="5863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Software Components:</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lang="en-US" altLang="en-US" sz="2000" dirty="0">
                <a:latin typeface="Arial" panose="020B0604020202020204" pitchFamily="34" charset="0"/>
              </a:rPr>
              <a:t>Python</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lang="en-US" altLang="en-US" sz="2000" dirty="0">
                <a:latin typeface="Arial" panose="020B0604020202020204" pitchFamily="34" charset="0"/>
              </a:rPr>
              <a:t>Flask Framework</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0" i="0" u="none" strike="noStrike" cap="none" normalizeH="0" baseline="0" dirty="0">
                <a:ln>
                  <a:noFill/>
                </a:ln>
                <a:solidFill>
                  <a:schemeClr val="tx1"/>
                </a:solidFill>
                <a:effectLst/>
                <a:latin typeface="Arial" panose="020B0604020202020204" pitchFamily="34" charset="0"/>
              </a:rPr>
              <a:t>TensorFlow and </a:t>
            </a:r>
            <a:r>
              <a:rPr kumimoji="0" lang="en-US" altLang="en-US" sz="2000" b="0" i="0" u="none" strike="noStrike" cap="none" normalizeH="0" baseline="0" dirty="0" err="1">
                <a:ln>
                  <a:noFill/>
                </a:ln>
                <a:solidFill>
                  <a:schemeClr val="tx1"/>
                </a:solidFill>
                <a:effectLst/>
                <a:latin typeface="Arial" panose="020B0604020202020204" pitchFamily="34" charset="0"/>
              </a:rPr>
              <a:t>Keras</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2000" b="0" i="0" u="none" strike="noStrike" cap="none" normalizeH="0" baseline="0" dirty="0">
                <a:ln>
                  <a:noFill/>
                </a:ln>
                <a:solidFill>
                  <a:schemeClr val="tx1"/>
                </a:solidFill>
                <a:effectLst/>
                <a:latin typeface="Arial" panose="020B0604020202020204" pitchFamily="34" charset="0"/>
              </a:rPr>
              <a:t>HTML, CSS, JavaScript</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2000" b="0" i="0" u="none" strike="noStrike" cap="none" normalizeH="0" baseline="0" dirty="0">
                <a:ln>
                  <a:noFill/>
                </a:ln>
                <a:solidFill>
                  <a:schemeClr val="tx1"/>
                </a:solidFill>
                <a:effectLst/>
                <a:latin typeface="Arial" panose="020B0604020202020204" pitchFamily="34" charset="0"/>
              </a:rPr>
              <a:t>Matplotlib </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2000" b="0" i="0" u="none" strike="noStrike" cap="none" normalizeH="0" baseline="0" dirty="0">
                <a:ln>
                  <a:noFill/>
                </a:ln>
                <a:solidFill>
                  <a:schemeClr val="tx1"/>
                </a:solidFill>
                <a:effectLst/>
                <a:latin typeface="Arial" panose="020B0604020202020204" pitchFamily="34" charset="0"/>
              </a:rPr>
              <a:t>NumPy </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lang="en-US" altLang="en-US" sz="2000" dirty="0">
                <a:latin typeface="Arial" panose="020B0604020202020204" pitchFamily="34" charset="0"/>
              </a:rPr>
              <a:t>Pandas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en-US" altLang="en-US" sz="2000" b="0" i="0" u="none" strike="noStrike" cap="none" normalizeH="0" baseline="0" dirty="0">
                <a:ln>
                  <a:noFill/>
                </a:ln>
                <a:solidFill>
                  <a:schemeClr val="tx1"/>
                </a:solidFill>
                <a:effectLst/>
                <a:latin typeface="Arial" panose="020B0604020202020204" pitchFamily="34" charset="0"/>
              </a:rPr>
              <a:t>Anaconda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Hardware Components:</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000" b="0" i="0" u="none" strike="noStrike" cap="none" normalizeH="0" baseline="0" dirty="0">
                <a:ln>
                  <a:noFill/>
                </a:ln>
                <a:solidFill>
                  <a:schemeClr val="tx1"/>
                </a:solidFill>
                <a:effectLst/>
                <a:latin typeface="Arial" panose="020B0604020202020204" pitchFamily="34" charset="0"/>
              </a:rPr>
              <a:t>Camera/Camera Module </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b="0" i="0" u="none" strike="noStrike" cap="none" normalizeH="0" baseline="0" dirty="0">
                <a:ln>
                  <a:noFill/>
                </a:ln>
                <a:solidFill>
                  <a:schemeClr val="tx1"/>
                </a:solidFill>
                <a:effectLst/>
                <a:latin typeface="Arial" panose="020B0604020202020204" pitchFamily="34" charset="0"/>
              </a:rPr>
              <a:t>GPU (Graphics Processing Unit) </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0" i="0" u="none" strike="noStrike" cap="none" normalizeH="0" baseline="0" dirty="0">
                <a:ln>
                  <a:noFill/>
                </a:ln>
                <a:solidFill>
                  <a:schemeClr val="tx1"/>
                </a:solidFill>
                <a:effectLst/>
                <a:latin typeface="Arial" panose="020B0604020202020204" pitchFamily="34" charset="0"/>
              </a:rPr>
              <a:t>CPU (Central Processing Unit) </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2000" b="0" i="0" u="none" strike="noStrike" cap="none" normalizeH="0" baseline="0" dirty="0">
                <a:ln>
                  <a:noFill/>
                </a:ln>
                <a:solidFill>
                  <a:schemeClr val="tx1"/>
                </a:solidFill>
                <a:effectLst/>
                <a:latin typeface="Arial" panose="020B0604020202020204" pitchFamily="34" charset="0"/>
              </a:rPr>
              <a:t>RAM (Random Access Memory) </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2000" b="0" i="0" u="none" strike="noStrike" cap="none" normalizeH="0" baseline="0" dirty="0">
                <a:ln>
                  <a:noFill/>
                </a:ln>
                <a:solidFill>
                  <a:schemeClr val="tx1"/>
                </a:solidFill>
                <a:effectLst/>
                <a:latin typeface="Arial" panose="020B0604020202020204" pitchFamily="34" charset="0"/>
              </a:rPr>
              <a:t>Storage </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2000" b="0" i="0" u="none" strike="noStrike" cap="none" normalizeH="0" baseline="0" dirty="0">
                <a:ln>
                  <a:noFill/>
                </a:ln>
                <a:solidFill>
                  <a:schemeClr val="tx1"/>
                </a:solidFill>
                <a:effectLst/>
                <a:latin typeface="Arial" panose="020B0604020202020204" pitchFamily="34" charset="0"/>
              </a:rPr>
              <a:t>Edge Device (Optional) </a:t>
            </a: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en-US" altLang="en-US" sz="2000" b="0" i="0" u="none" strike="noStrike" cap="none" normalizeH="0" baseline="0" dirty="0">
                <a:ln>
                  <a:noFill/>
                </a:ln>
                <a:solidFill>
                  <a:schemeClr val="tx1"/>
                </a:solidFill>
                <a:effectLst/>
                <a:latin typeface="Arial" panose="020B0604020202020204" pitchFamily="34" charset="0"/>
              </a:rPr>
              <a:t>Power Supply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54077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289ED-4019-4AB1-53EC-10054D2821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188128-3CA9-A40B-35C2-518A5F5A58EA}"/>
              </a:ext>
            </a:extLst>
          </p:cNvPr>
          <p:cNvSpPr>
            <a:spLocks noGrp="1"/>
          </p:cNvSpPr>
          <p:nvPr>
            <p:ph type="ctrTitle"/>
          </p:nvPr>
        </p:nvSpPr>
        <p:spPr>
          <a:xfrm>
            <a:off x="729343" y="501877"/>
            <a:ext cx="9144000" cy="891494"/>
          </a:xfrm>
        </p:spPr>
        <p:txBody>
          <a:bodyPr>
            <a:normAutofit/>
          </a:bodyPr>
          <a:lstStyle/>
          <a:p>
            <a:pPr algn="l"/>
            <a:r>
              <a:rPr lang="en-IN" sz="4000" b="1" u="sng" dirty="0"/>
              <a:t>Block Diagram  </a:t>
            </a:r>
          </a:p>
        </p:txBody>
      </p:sp>
      <p:pic>
        <p:nvPicPr>
          <p:cNvPr id="4" name="Picture 3">
            <a:extLst>
              <a:ext uri="{FF2B5EF4-FFF2-40B4-BE49-F238E27FC236}">
                <a16:creationId xmlns:a16="http://schemas.microsoft.com/office/drawing/2014/main" id="{72DF6C57-81AC-D21B-101A-91E2FD4F7EEF}"/>
              </a:ext>
            </a:extLst>
          </p:cNvPr>
          <p:cNvPicPr>
            <a:picLocks noChangeAspect="1"/>
          </p:cNvPicPr>
          <p:nvPr/>
        </p:nvPicPr>
        <p:blipFill>
          <a:blip r:embed="rId2"/>
          <a:stretch>
            <a:fillRect/>
          </a:stretch>
        </p:blipFill>
        <p:spPr>
          <a:xfrm>
            <a:off x="3427730" y="1861502"/>
            <a:ext cx="5336540" cy="3134995"/>
          </a:xfrm>
          <a:prstGeom prst="rect">
            <a:avLst/>
          </a:prstGeom>
        </p:spPr>
      </p:pic>
    </p:spTree>
    <p:extLst>
      <p:ext uri="{BB962C8B-B14F-4D97-AF65-F5344CB8AC3E}">
        <p14:creationId xmlns:p14="http://schemas.microsoft.com/office/powerpoint/2010/main" val="3944984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DFA81-D15B-F554-D9F3-47B6BB2DA4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D5C4F0-E14D-EAB5-1268-B06032F72C69}"/>
              </a:ext>
            </a:extLst>
          </p:cNvPr>
          <p:cNvSpPr>
            <a:spLocks noGrp="1"/>
          </p:cNvSpPr>
          <p:nvPr>
            <p:ph type="ctrTitle"/>
          </p:nvPr>
        </p:nvSpPr>
        <p:spPr>
          <a:xfrm>
            <a:off x="729343" y="501877"/>
            <a:ext cx="9144000" cy="891494"/>
          </a:xfrm>
        </p:spPr>
        <p:txBody>
          <a:bodyPr>
            <a:normAutofit/>
          </a:bodyPr>
          <a:lstStyle/>
          <a:p>
            <a:pPr algn="l"/>
            <a:r>
              <a:rPr lang="en-IN" sz="4000" b="1" u="sng" dirty="0"/>
              <a:t>UML Diagrams</a:t>
            </a:r>
          </a:p>
        </p:txBody>
      </p:sp>
      <p:sp>
        <p:nvSpPr>
          <p:cNvPr id="3" name="TextBox 2">
            <a:extLst>
              <a:ext uri="{FF2B5EF4-FFF2-40B4-BE49-F238E27FC236}">
                <a16:creationId xmlns:a16="http://schemas.microsoft.com/office/drawing/2014/main" id="{F219CD42-C721-0F19-3BD6-BCC0DF813FA5}"/>
              </a:ext>
            </a:extLst>
          </p:cNvPr>
          <p:cNvSpPr txBox="1"/>
          <p:nvPr/>
        </p:nvSpPr>
        <p:spPr>
          <a:xfrm>
            <a:off x="957943" y="1817914"/>
            <a:ext cx="8142514" cy="1538883"/>
          </a:xfrm>
          <a:prstGeom prst="rect">
            <a:avLst/>
          </a:prstGeom>
          <a:noFill/>
        </p:spPr>
        <p:txBody>
          <a:bodyPr wrap="square" rtlCol="0">
            <a:spAutoFit/>
          </a:bodyPr>
          <a:lstStyle/>
          <a:p>
            <a:pPr marL="457200" indent="-457200">
              <a:buAutoNum type="arabicPeriod"/>
            </a:pPr>
            <a:r>
              <a:rPr lang="en-US" sz="2000" b="1" dirty="0">
                <a:effectLst/>
                <a:latin typeface="Times New Roman" panose="02020603050405020304" pitchFamily="18" charset="0"/>
                <a:ea typeface="Aptos" panose="020B0004020202020204" pitchFamily="34" charset="0"/>
              </a:rPr>
              <a:t>Use Case Diagram</a:t>
            </a:r>
          </a:p>
          <a:p>
            <a:pPr marL="457200" indent="-457200">
              <a:buAutoNum type="arabicPeriod"/>
            </a:pPr>
            <a:r>
              <a:rPr lang="en-US" sz="1800" b="1" dirty="0">
                <a:effectLst/>
                <a:latin typeface="Times New Roman" panose="02020603050405020304" pitchFamily="18" charset="0"/>
                <a:ea typeface="Aptos" panose="020B0004020202020204" pitchFamily="34" charset="0"/>
              </a:rPr>
              <a:t>Data Flow Diagram</a:t>
            </a:r>
            <a:endParaRPr lang="en-US" sz="2000" b="1" dirty="0">
              <a:latin typeface="Times New Roman" panose="02020603050405020304" pitchFamily="18" charset="0"/>
              <a:ea typeface="Aptos" panose="020B0004020202020204" pitchFamily="34" charset="0"/>
            </a:endParaRPr>
          </a:p>
          <a:p>
            <a:pPr marL="457200" indent="-457200">
              <a:buAutoNum type="arabicPeriod"/>
            </a:pPr>
            <a:r>
              <a:rPr lang="en-US" sz="1800" b="1" dirty="0">
                <a:effectLst/>
                <a:latin typeface="Times New Roman" panose="02020603050405020304" pitchFamily="18" charset="0"/>
                <a:ea typeface="Aptos" panose="020B0004020202020204" pitchFamily="34" charset="0"/>
              </a:rPr>
              <a:t>Sequence Diagram</a:t>
            </a:r>
            <a:endParaRPr lang="en-US" sz="2000" b="1" dirty="0">
              <a:effectLst/>
              <a:latin typeface="Times New Roman" panose="02020603050405020304" pitchFamily="18" charset="0"/>
              <a:ea typeface="Aptos" panose="020B0004020202020204" pitchFamily="34" charset="0"/>
            </a:endParaRPr>
          </a:p>
          <a:p>
            <a:pPr marL="457200" indent="-457200">
              <a:buAutoNum type="arabicPeriod"/>
            </a:pPr>
            <a:r>
              <a:rPr lang="en-IN" sz="1800" b="1" dirty="0">
                <a:effectLst/>
                <a:latin typeface="Times New Roman" panose="02020603050405020304" pitchFamily="18" charset="0"/>
                <a:ea typeface="Aptos" panose="020B0004020202020204" pitchFamily="34" charset="0"/>
              </a:rPr>
              <a:t>State Diagram</a:t>
            </a:r>
            <a:endParaRPr lang="en-US" sz="2000" b="1" dirty="0">
              <a:latin typeface="Times New Roman" panose="02020603050405020304" pitchFamily="18" charset="0"/>
              <a:ea typeface="Aptos" panose="020B0004020202020204" pitchFamily="34" charset="0"/>
            </a:endParaRPr>
          </a:p>
          <a:p>
            <a:pPr marL="457200" indent="-457200">
              <a:buAutoNum type="arabicPeriod"/>
            </a:pPr>
            <a:endParaRPr lang="en-IN" sz="2000" dirty="0"/>
          </a:p>
        </p:txBody>
      </p:sp>
    </p:spTree>
    <p:extLst>
      <p:ext uri="{BB962C8B-B14F-4D97-AF65-F5344CB8AC3E}">
        <p14:creationId xmlns:p14="http://schemas.microsoft.com/office/powerpoint/2010/main" val="2290981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5B0CE3-62B9-51D7-56AE-B3D0D253C9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3C7CD2-AEB4-6A79-C24F-DC0F5AFDC240}"/>
              </a:ext>
            </a:extLst>
          </p:cNvPr>
          <p:cNvSpPr>
            <a:spLocks noGrp="1"/>
          </p:cNvSpPr>
          <p:nvPr>
            <p:ph type="ctrTitle"/>
          </p:nvPr>
        </p:nvSpPr>
        <p:spPr>
          <a:xfrm>
            <a:off x="729343" y="501877"/>
            <a:ext cx="9144000" cy="891494"/>
          </a:xfrm>
        </p:spPr>
        <p:txBody>
          <a:bodyPr>
            <a:normAutofit/>
          </a:bodyPr>
          <a:lstStyle/>
          <a:p>
            <a:pPr algn="l"/>
            <a:r>
              <a:rPr lang="en-IN" sz="4000" b="1" u="sng" dirty="0" err="1"/>
              <a:t>Usecase</a:t>
            </a:r>
            <a:r>
              <a:rPr lang="en-IN" sz="4000" b="1" u="sng" dirty="0"/>
              <a:t> Diagrams</a:t>
            </a:r>
          </a:p>
        </p:txBody>
      </p:sp>
      <p:pic>
        <p:nvPicPr>
          <p:cNvPr id="4" name="Picture 3">
            <a:extLst>
              <a:ext uri="{FF2B5EF4-FFF2-40B4-BE49-F238E27FC236}">
                <a16:creationId xmlns:a16="http://schemas.microsoft.com/office/drawing/2014/main" id="{B4580483-015C-102B-35EB-05ABF565392C}"/>
              </a:ext>
            </a:extLst>
          </p:cNvPr>
          <p:cNvPicPr>
            <a:picLocks noChangeAspect="1"/>
          </p:cNvPicPr>
          <p:nvPr/>
        </p:nvPicPr>
        <p:blipFill>
          <a:blip r:embed="rId2"/>
          <a:stretch>
            <a:fillRect/>
          </a:stretch>
        </p:blipFill>
        <p:spPr>
          <a:xfrm>
            <a:off x="3308939" y="1393371"/>
            <a:ext cx="5791835" cy="4993640"/>
          </a:xfrm>
          <a:prstGeom prst="rect">
            <a:avLst/>
          </a:prstGeom>
        </p:spPr>
      </p:pic>
    </p:spTree>
    <p:extLst>
      <p:ext uri="{BB962C8B-B14F-4D97-AF65-F5344CB8AC3E}">
        <p14:creationId xmlns:p14="http://schemas.microsoft.com/office/powerpoint/2010/main" val="2001769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D9FBA7-56C0-4150-6596-C7C3D3359F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CCBE3E-3E84-C598-AF23-E18E86417768}"/>
              </a:ext>
            </a:extLst>
          </p:cNvPr>
          <p:cNvSpPr>
            <a:spLocks noGrp="1"/>
          </p:cNvSpPr>
          <p:nvPr>
            <p:ph type="ctrTitle"/>
          </p:nvPr>
        </p:nvSpPr>
        <p:spPr>
          <a:xfrm>
            <a:off x="729343" y="501877"/>
            <a:ext cx="9144000" cy="891494"/>
          </a:xfrm>
        </p:spPr>
        <p:txBody>
          <a:bodyPr>
            <a:normAutofit/>
          </a:bodyPr>
          <a:lstStyle/>
          <a:p>
            <a:pPr algn="l"/>
            <a:r>
              <a:rPr lang="en-IN" sz="4000" b="1" u="sng" dirty="0"/>
              <a:t>Data Flow Diagrams</a:t>
            </a:r>
          </a:p>
        </p:txBody>
      </p:sp>
      <p:pic>
        <p:nvPicPr>
          <p:cNvPr id="3" name="Picture 2">
            <a:extLst>
              <a:ext uri="{FF2B5EF4-FFF2-40B4-BE49-F238E27FC236}">
                <a16:creationId xmlns:a16="http://schemas.microsoft.com/office/drawing/2014/main" id="{89AC25EF-48BA-888C-41E2-EFF9FCCB53AD}"/>
              </a:ext>
            </a:extLst>
          </p:cNvPr>
          <p:cNvPicPr>
            <a:picLocks noChangeAspect="1"/>
          </p:cNvPicPr>
          <p:nvPr/>
        </p:nvPicPr>
        <p:blipFill>
          <a:blip r:embed="rId2"/>
          <a:stretch>
            <a:fillRect/>
          </a:stretch>
        </p:blipFill>
        <p:spPr>
          <a:xfrm>
            <a:off x="3962128" y="1513976"/>
            <a:ext cx="4507230" cy="4396105"/>
          </a:xfrm>
          <a:prstGeom prst="rect">
            <a:avLst/>
          </a:prstGeom>
        </p:spPr>
      </p:pic>
    </p:spTree>
    <p:extLst>
      <p:ext uri="{BB962C8B-B14F-4D97-AF65-F5344CB8AC3E}">
        <p14:creationId xmlns:p14="http://schemas.microsoft.com/office/powerpoint/2010/main" val="2308984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0F7254-3AD1-7D9E-BC8D-535E1AA5D5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01557E-C1E3-3D3C-0C74-ECB6F6EB197B}"/>
              </a:ext>
            </a:extLst>
          </p:cNvPr>
          <p:cNvSpPr>
            <a:spLocks noGrp="1"/>
          </p:cNvSpPr>
          <p:nvPr>
            <p:ph type="ctrTitle"/>
          </p:nvPr>
        </p:nvSpPr>
        <p:spPr>
          <a:xfrm>
            <a:off x="729343" y="501877"/>
            <a:ext cx="9144000" cy="891494"/>
          </a:xfrm>
        </p:spPr>
        <p:txBody>
          <a:bodyPr>
            <a:normAutofit/>
          </a:bodyPr>
          <a:lstStyle/>
          <a:p>
            <a:pPr algn="l"/>
            <a:r>
              <a:rPr lang="en-IN" sz="4000" b="1" u="sng" dirty="0" err="1"/>
              <a:t>Sequance</a:t>
            </a:r>
            <a:r>
              <a:rPr lang="en-IN" sz="4000" b="1" u="sng" dirty="0"/>
              <a:t> Diagrams</a:t>
            </a:r>
          </a:p>
        </p:txBody>
      </p:sp>
      <p:pic>
        <p:nvPicPr>
          <p:cNvPr id="4" name="Picture 3">
            <a:extLst>
              <a:ext uri="{FF2B5EF4-FFF2-40B4-BE49-F238E27FC236}">
                <a16:creationId xmlns:a16="http://schemas.microsoft.com/office/drawing/2014/main" id="{C6BB6BEF-F453-B62E-E962-224A70206B8F}"/>
              </a:ext>
            </a:extLst>
          </p:cNvPr>
          <p:cNvPicPr>
            <a:picLocks noChangeAspect="1"/>
          </p:cNvPicPr>
          <p:nvPr/>
        </p:nvPicPr>
        <p:blipFill>
          <a:blip r:embed="rId2"/>
          <a:stretch>
            <a:fillRect/>
          </a:stretch>
        </p:blipFill>
        <p:spPr>
          <a:xfrm>
            <a:off x="1349829" y="1861457"/>
            <a:ext cx="9075618" cy="3285965"/>
          </a:xfrm>
          <a:prstGeom prst="rect">
            <a:avLst/>
          </a:prstGeom>
        </p:spPr>
      </p:pic>
    </p:spTree>
    <p:extLst>
      <p:ext uri="{BB962C8B-B14F-4D97-AF65-F5344CB8AC3E}">
        <p14:creationId xmlns:p14="http://schemas.microsoft.com/office/powerpoint/2010/main" val="3962403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97A5B-992D-C24B-9439-C4F1B97920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2D9E6C-13EE-F82A-2FA0-37BB4A64C885}"/>
              </a:ext>
            </a:extLst>
          </p:cNvPr>
          <p:cNvSpPr>
            <a:spLocks noGrp="1"/>
          </p:cNvSpPr>
          <p:nvPr>
            <p:ph type="ctrTitle"/>
          </p:nvPr>
        </p:nvSpPr>
        <p:spPr>
          <a:xfrm>
            <a:off x="729343" y="501877"/>
            <a:ext cx="9144000" cy="891494"/>
          </a:xfrm>
        </p:spPr>
        <p:txBody>
          <a:bodyPr>
            <a:normAutofit/>
          </a:bodyPr>
          <a:lstStyle/>
          <a:p>
            <a:pPr algn="l"/>
            <a:r>
              <a:rPr lang="en-IN" sz="4000" b="1" u="sng" dirty="0"/>
              <a:t>Active Diagrams</a:t>
            </a:r>
          </a:p>
        </p:txBody>
      </p:sp>
      <p:pic>
        <p:nvPicPr>
          <p:cNvPr id="3" name="Picture 2">
            <a:extLst>
              <a:ext uri="{FF2B5EF4-FFF2-40B4-BE49-F238E27FC236}">
                <a16:creationId xmlns:a16="http://schemas.microsoft.com/office/drawing/2014/main" id="{47ED8BDC-394E-3B99-34E1-B86267311C10}"/>
              </a:ext>
            </a:extLst>
          </p:cNvPr>
          <p:cNvPicPr>
            <a:picLocks noChangeAspect="1"/>
          </p:cNvPicPr>
          <p:nvPr/>
        </p:nvPicPr>
        <p:blipFill>
          <a:blip r:embed="rId2"/>
          <a:stretch>
            <a:fillRect/>
          </a:stretch>
        </p:blipFill>
        <p:spPr>
          <a:xfrm>
            <a:off x="3493770" y="1406842"/>
            <a:ext cx="5813516" cy="4517604"/>
          </a:xfrm>
          <a:prstGeom prst="rect">
            <a:avLst/>
          </a:prstGeom>
        </p:spPr>
      </p:pic>
    </p:spTree>
    <p:extLst>
      <p:ext uri="{BB962C8B-B14F-4D97-AF65-F5344CB8AC3E}">
        <p14:creationId xmlns:p14="http://schemas.microsoft.com/office/powerpoint/2010/main" val="28340296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F44517-06EE-8823-E5F3-4C50532A38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C8B134-963B-7A30-1244-A31E3F8237DC}"/>
              </a:ext>
            </a:extLst>
          </p:cNvPr>
          <p:cNvSpPr>
            <a:spLocks noGrp="1"/>
          </p:cNvSpPr>
          <p:nvPr>
            <p:ph type="ctrTitle"/>
          </p:nvPr>
        </p:nvSpPr>
        <p:spPr>
          <a:xfrm>
            <a:off x="729343" y="501877"/>
            <a:ext cx="9144000" cy="891494"/>
          </a:xfrm>
        </p:spPr>
        <p:txBody>
          <a:bodyPr>
            <a:normAutofit/>
          </a:bodyPr>
          <a:lstStyle/>
          <a:p>
            <a:pPr algn="l"/>
            <a:r>
              <a:rPr lang="en-IN" sz="4000" b="1" u="sng" dirty="0"/>
              <a:t>Final Output</a:t>
            </a:r>
          </a:p>
        </p:txBody>
      </p:sp>
      <p:sp>
        <p:nvSpPr>
          <p:cNvPr id="3" name="Rectangle 1">
            <a:extLst>
              <a:ext uri="{FF2B5EF4-FFF2-40B4-BE49-F238E27FC236}">
                <a16:creationId xmlns:a16="http://schemas.microsoft.com/office/drawing/2014/main" id="{60ADCCE4-9073-120A-FB0E-F20393934ED6}"/>
              </a:ext>
            </a:extLst>
          </p:cNvPr>
          <p:cNvSpPr>
            <a:spLocks noChangeArrowheads="1"/>
          </p:cNvSpPr>
          <p:nvPr/>
        </p:nvSpPr>
        <p:spPr bwMode="auto">
          <a:xfrm>
            <a:off x="553844" y="1575413"/>
            <a:ext cx="11084312"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dirty="0"/>
              <a:t>the Farmer's Tech Toolbox includes crop recommendations tailored to soil and weather conditions, and accurate disease detection results based on uploaded plant images. It provides actionable insights like suitable crops, disease classifications, and treatment suggestions, displayed through a user-friendly interface.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Picture 3">
            <a:extLst>
              <a:ext uri="{FF2B5EF4-FFF2-40B4-BE49-F238E27FC236}">
                <a16:creationId xmlns:a16="http://schemas.microsoft.com/office/drawing/2014/main" id="{A542BE87-0575-F3D0-6304-C0A04397038E}"/>
              </a:ext>
            </a:extLst>
          </p:cNvPr>
          <p:cNvPicPr>
            <a:picLocks noChangeAspect="1"/>
          </p:cNvPicPr>
          <p:nvPr/>
        </p:nvPicPr>
        <p:blipFill>
          <a:blip r:embed="rId2"/>
          <a:stretch>
            <a:fillRect/>
          </a:stretch>
        </p:blipFill>
        <p:spPr>
          <a:xfrm>
            <a:off x="423216" y="2946423"/>
            <a:ext cx="4834585" cy="2227680"/>
          </a:xfrm>
          <a:prstGeom prst="rect">
            <a:avLst/>
          </a:prstGeom>
        </p:spPr>
      </p:pic>
      <p:pic>
        <p:nvPicPr>
          <p:cNvPr id="5" name="Picture 4">
            <a:extLst>
              <a:ext uri="{FF2B5EF4-FFF2-40B4-BE49-F238E27FC236}">
                <a16:creationId xmlns:a16="http://schemas.microsoft.com/office/drawing/2014/main" id="{A5BFB132-4CAD-512F-DA39-0D81BB1C640A}"/>
              </a:ext>
            </a:extLst>
          </p:cNvPr>
          <p:cNvPicPr>
            <a:picLocks noChangeAspect="1"/>
          </p:cNvPicPr>
          <p:nvPr/>
        </p:nvPicPr>
        <p:blipFill>
          <a:blip r:embed="rId3"/>
          <a:stretch>
            <a:fillRect/>
          </a:stretch>
        </p:blipFill>
        <p:spPr>
          <a:xfrm>
            <a:off x="5821045" y="2920834"/>
            <a:ext cx="5731510" cy="2312670"/>
          </a:xfrm>
          <a:prstGeom prst="rect">
            <a:avLst/>
          </a:prstGeom>
        </p:spPr>
      </p:pic>
    </p:spTree>
    <p:extLst>
      <p:ext uri="{BB962C8B-B14F-4D97-AF65-F5344CB8AC3E}">
        <p14:creationId xmlns:p14="http://schemas.microsoft.com/office/powerpoint/2010/main" val="1667406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E6921A-16AB-C2A4-0E8D-A529AB5DBF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B30898-EC8E-B4A1-7DF3-1976CEE37092}"/>
              </a:ext>
            </a:extLst>
          </p:cNvPr>
          <p:cNvSpPr>
            <a:spLocks noGrp="1"/>
          </p:cNvSpPr>
          <p:nvPr>
            <p:ph type="ctrTitle"/>
          </p:nvPr>
        </p:nvSpPr>
        <p:spPr>
          <a:xfrm>
            <a:off x="729343" y="501877"/>
            <a:ext cx="9144000" cy="891494"/>
          </a:xfrm>
        </p:spPr>
        <p:txBody>
          <a:bodyPr>
            <a:normAutofit/>
          </a:bodyPr>
          <a:lstStyle/>
          <a:p>
            <a:pPr algn="l"/>
            <a:r>
              <a:rPr lang="en-IN" sz="4000" b="1" u="sng" dirty="0"/>
              <a:t>Final Output</a:t>
            </a:r>
          </a:p>
        </p:txBody>
      </p:sp>
      <p:sp>
        <p:nvSpPr>
          <p:cNvPr id="5" name="TextBox 4">
            <a:extLst>
              <a:ext uri="{FF2B5EF4-FFF2-40B4-BE49-F238E27FC236}">
                <a16:creationId xmlns:a16="http://schemas.microsoft.com/office/drawing/2014/main" id="{2D3B3DBD-583B-9FD3-B64F-00959496FF92}"/>
              </a:ext>
            </a:extLst>
          </p:cNvPr>
          <p:cNvSpPr txBox="1"/>
          <p:nvPr/>
        </p:nvSpPr>
        <p:spPr>
          <a:xfrm>
            <a:off x="4452257" y="1393371"/>
            <a:ext cx="2264229" cy="400110"/>
          </a:xfrm>
          <a:prstGeom prst="rect">
            <a:avLst/>
          </a:prstGeom>
          <a:noFill/>
        </p:spPr>
        <p:txBody>
          <a:bodyPr wrap="square" rtlCol="0">
            <a:spAutoFit/>
          </a:bodyPr>
          <a:lstStyle/>
          <a:p>
            <a:r>
              <a:rPr lang="en-IN" sz="2000" b="1" dirty="0"/>
              <a:t>Farming Guide</a:t>
            </a:r>
          </a:p>
        </p:txBody>
      </p:sp>
      <p:pic>
        <p:nvPicPr>
          <p:cNvPr id="3" name="Picture 2">
            <a:extLst>
              <a:ext uri="{FF2B5EF4-FFF2-40B4-BE49-F238E27FC236}">
                <a16:creationId xmlns:a16="http://schemas.microsoft.com/office/drawing/2014/main" id="{D6856D14-C4DD-39BE-2E39-6156ADC7793E}"/>
              </a:ext>
            </a:extLst>
          </p:cNvPr>
          <p:cNvPicPr>
            <a:picLocks noChangeAspect="1"/>
          </p:cNvPicPr>
          <p:nvPr/>
        </p:nvPicPr>
        <p:blipFill>
          <a:blip r:embed="rId2"/>
          <a:stretch>
            <a:fillRect/>
          </a:stretch>
        </p:blipFill>
        <p:spPr>
          <a:xfrm>
            <a:off x="272143" y="2178546"/>
            <a:ext cx="5731510" cy="2646680"/>
          </a:xfrm>
          <a:prstGeom prst="rect">
            <a:avLst/>
          </a:prstGeom>
        </p:spPr>
      </p:pic>
      <p:pic>
        <p:nvPicPr>
          <p:cNvPr id="6" name="Picture 5">
            <a:extLst>
              <a:ext uri="{FF2B5EF4-FFF2-40B4-BE49-F238E27FC236}">
                <a16:creationId xmlns:a16="http://schemas.microsoft.com/office/drawing/2014/main" id="{D57FD270-18F4-1EDE-F823-037315E2682A}"/>
              </a:ext>
            </a:extLst>
          </p:cNvPr>
          <p:cNvPicPr>
            <a:picLocks noChangeAspect="1"/>
          </p:cNvPicPr>
          <p:nvPr/>
        </p:nvPicPr>
        <p:blipFill>
          <a:blip r:embed="rId3"/>
          <a:stretch>
            <a:fillRect/>
          </a:stretch>
        </p:blipFill>
        <p:spPr>
          <a:xfrm>
            <a:off x="6430644" y="2329176"/>
            <a:ext cx="5003185" cy="2428424"/>
          </a:xfrm>
          <a:prstGeom prst="rect">
            <a:avLst/>
          </a:prstGeom>
        </p:spPr>
      </p:pic>
    </p:spTree>
    <p:extLst>
      <p:ext uri="{BB962C8B-B14F-4D97-AF65-F5344CB8AC3E}">
        <p14:creationId xmlns:p14="http://schemas.microsoft.com/office/powerpoint/2010/main" val="26792104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F941B5-0C8D-24A5-FA83-8552C83398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3344CA-8907-D345-C4EA-AB429D5E8E2E}"/>
              </a:ext>
            </a:extLst>
          </p:cNvPr>
          <p:cNvSpPr>
            <a:spLocks noGrp="1"/>
          </p:cNvSpPr>
          <p:nvPr>
            <p:ph type="ctrTitle"/>
          </p:nvPr>
        </p:nvSpPr>
        <p:spPr>
          <a:xfrm>
            <a:off x="729343" y="501877"/>
            <a:ext cx="9144000" cy="891494"/>
          </a:xfrm>
        </p:spPr>
        <p:txBody>
          <a:bodyPr>
            <a:normAutofit/>
          </a:bodyPr>
          <a:lstStyle/>
          <a:p>
            <a:pPr algn="l"/>
            <a:r>
              <a:rPr lang="en-IN" sz="4000" b="1" u="sng" dirty="0"/>
              <a:t>Final Output</a:t>
            </a:r>
          </a:p>
        </p:txBody>
      </p:sp>
      <p:sp>
        <p:nvSpPr>
          <p:cNvPr id="4" name="TextBox 3">
            <a:extLst>
              <a:ext uri="{FF2B5EF4-FFF2-40B4-BE49-F238E27FC236}">
                <a16:creationId xmlns:a16="http://schemas.microsoft.com/office/drawing/2014/main" id="{131B2904-9D8C-AEFC-69CA-5BF77E3706EA}"/>
              </a:ext>
            </a:extLst>
          </p:cNvPr>
          <p:cNvSpPr txBox="1"/>
          <p:nvPr/>
        </p:nvSpPr>
        <p:spPr>
          <a:xfrm>
            <a:off x="729343" y="1643743"/>
            <a:ext cx="10254343" cy="461665"/>
          </a:xfrm>
          <a:prstGeom prst="rect">
            <a:avLst/>
          </a:prstGeom>
          <a:noFill/>
        </p:spPr>
        <p:txBody>
          <a:bodyPr wrap="square" rtlCol="0">
            <a:spAutoFit/>
          </a:bodyPr>
          <a:lstStyle/>
          <a:p>
            <a:pPr algn="ctr"/>
            <a:r>
              <a:rPr lang="en-IN" sz="2400" b="1" dirty="0">
                <a:effectLst/>
                <a:latin typeface="Times New Roman" panose="02020603050405020304" pitchFamily="18" charset="0"/>
                <a:ea typeface="Aptos" panose="020B0004020202020204" pitchFamily="34" charset="0"/>
              </a:rPr>
              <a:t>Crop Recommendation </a:t>
            </a:r>
          </a:p>
        </p:txBody>
      </p:sp>
      <p:pic>
        <p:nvPicPr>
          <p:cNvPr id="3" name="Picture 2">
            <a:extLst>
              <a:ext uri="{FF2B5EF4-FFF2-40B4-BE49-F238E27FC236}">
                <a16:creationId xmlns:a16="http://schemas.microsoft.com/office/drawing/2014/main" id="{FE03B392-A174-E68E-78D8-56A5EDD4C9AA}"/>
              </a:ext>
            </a:extLst>
          </p:cNvPr>
          <p:cNvPicPr>
            <a:picLocks noChangeAspect="1"/>
          </p:cNvPicPr>
          <p:nvPr/>
        </p:nvPicPr>
        <p:blipFill>
          <a:blip r:embed="rId2"/>
          <a:stretch>
            <a:fillRect/>
          </a:stretch>
        </p:blipFill>
        <p:spPr>
          <a:xfrm>
            <a:off x="454388" y="2559387"/>
            <a:ext cx="5731510" cy="2670810"/>
          </a:xfrm>
          <a:prstGeom prst="rect">
            <a:avLst/>
          </a:prstGeom>
        </p:spPr>
      </p:pic>
      <p:pic>
        <p:nvPicPr>
          <p:cNvPr id="7" name="Picture 6">
            <a:extLst>
              <a:ext uri="{FF2B5EF4-FFF2-40B4-BE49-F238E27FC236}">
                <a16:creationId xmlns:a16="http://schemas.microsoft.com/office/drawing/2014/main" id="{E4CED8D7-F788-54B2-2B8B-99CA17545D3A}"/>
              </a:ext>
            </a:extLst>
          </p:cNvPr>
          <p:cNvPicPr>
            <a:picLocks noChangeAspect="1"/>
          </p:cNvPicPr>
          <p:nvPr/>
        </p:nvPicPr>
        <p:blipFill>
          <a:blip r:embed="rId3"/>
          <a:stretch>
            <a:fillRect/>
          </a:stretch>
        </p:blipFill>
        <p:spPr>
          <a:xfrm>
            <a:off x="6049130" y="2677886"/>
            <a:ext cx="5459882" cy="2536371"/>
          </a:xfrm>
          <a:prstGeom prst="rect">
            <a:avLst/>
          </a:prstGeom>
        </p:spPr>
      </p:pic>
    </p:spTree>
    <p:extLst>
      <p:ext uri="{BB962C8B-B14F-4D97-AF65-F5344CB8AC3E}">
        <p14:creationId xmlns:p14="http://schemas.microsoft.com/office/powerpoint/2010/main" val="341748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E0AD8-F640-14B3-ED55-B4EE359C0C91}"/>
              </a:ext>
            </a:extLst>
          </p:cNvPr>
          <p:cNvSpPr>
            <a:spLocks noGrp="1"/>
          </p:cNvSpPr>
          <p:nvPr>
            <p:ph type="ctrTitle"/>
          </p:nvPr>
        </p:nvSpPr>
        <p:spPr>
          <a:xfrm>
            <a:off x="729343" y="501877"/>
            <a:ext cx="9144000" cy="891494"/>
          </a:xfrm>
        </p:spPr>
        <p:txBody>
          <a:bodyPr>
            <a:normAutofit/>
          </a:bodyPr>
          <a:lstStyle/>
          <a:p>
            <a:pPr algn="l"/>
            <a:r>
              <a:rPr lang="en-IN" sz="4000" b="1" u="sng" dirty="0"/>
              <a:t>Abstract</a:t>
            </a:r>
          </a:p>
        </p:txBody>
      </p:sp>
      <p:sp>
        <p:nvSpPr>
          <p:cNvPr id="3" name="Subtitle 2">
            <a:extLst>
              <a:ext uri="{FF2B5EF4-FFF2-40B4-BE49-F238E27FC236}">
                <a16:creationId xmlns:a16="http://schemas.microsoft.com/office/drawing/2014/main" id="{DEE13D07-F49B-740C-1F65-5C3D7C822A83}"/>
              </a:ext>
            </a:extLst>
          </p:cNvPr>
          <p:cNvSpPr>
            <a:spLocks noGrp="1"/>
          </p:cNvSpPr>
          <p:nvPr>
            <p:ph type="subTitle" idx="1"/>
          </p:nvPr>
        </p:nvSpPr>
        <p:spPr>
          <a:xfrm>
            <a:off x="642257" y="1795009"/>
            <a:ext cx="10657115" cy="2439533"/>
          </a:xfrm>
        </p:spPr>
        <p:txBody>
          <a:bodyPr>
            <a:normAutofit/>
          </a:bodyPr>
          <a:lstStyle/>
          <a:p>
            <a:pPr algn="just"/>
            <a:r>
              <a:rPr lang="en-US" dirty="0"/>
              <a:t>The "Farmer's Tech Toolbox" project leverages machine learning to provide a web-based platform for crop recommendation and plant disease detection. Utilizing Random Forest for crop selection (99.31% accuracy) and EfficientNetV2 for disease identification (96.06% accuracy), it empowers farmers with data-driven decision-making tools. Future work includes integrating advanced models, expanding datasets, and improving deployment scalability for sustainable agriculture.</a:t>
            </a:r>
            <a:endParaRPr lang="en-IN" dirty="0"/>
          </a:p>
        </p:txBody>
      </p:sp>
    </p:spTree>
    <p:extLst>
      <p:ext uri="{BB962C8B-B14F-4D97-AF65-F5344CB8AC3E}">
        <p14:creationId xmlns:p14="http://schemas.microsoft.com/office/powerpoint/2010/main" val="39352965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8A24A9-48B2-7B40-74EC-50FE663E2C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4DA2F6-9A25-B8E5-231F-562083C925FD}"/>
              </a:ext>
            </a:extLst>
          </p:cNvPr>
          <p:cNvSpPr>
            <a:spLocks noGrp="1"/>
          </p:cNvSpPr>
          <p:nvPr>
            <p:ph type="ctrTitle"/>
          </p:nvPr>
        </p:nvSpPr>
        <p:spPr>
          <a:xfrm>
            <a:off x="729343" y="501877"/>
            <a:ext cx="9144000" cy="891494"/>
          </a:xfrm>
        </p:spPr>
        <p:txBody>
          <a:bodyPr>
            <a:normAutofit/>
          </a:bodyPr>
          <a:lstStyle/>
          <a:p>
            <a:pPr algn="l"/>
            <a:r>
              <a:rPr lang="en-IN" sz="4000" b="1" u="sng" dirty="0"/>
              <a:t>Final Output</a:t>
            </a:r>
          </a:p>
        </p:txBody>
      </p:sp>
      <p:sp>
        <p:nvSpPr>
          <p:cNvPr id="4" name="TextBox 3">
            <a:extLst>
              <a:ext uri="{FF2B5EF4-FFF2-40B4-BE49-F238E27FC236}">
                <a16:creationId xmlns:a16="http://schemas.microsoft.com/office/drawing/2014/main" id="{7C138FCA-41CF-2338-0EE9-737418DFD471}"/>
              </a:ext>
            </a:extLst>
          </p:cNvPr>
          <p:cNvSpPr txBox="1"/>
          <p:nvPr/>
        </p:nvSpPr>
        <p:spPr>
          <a:xfrm>
            <a:off x="729343" y="1643743"/>
            <a:ext cx="10254343" cy="461665"/>
          </a:xfrm>
          <a:prstGeom prst="rect">
            <a:avLst/>
          </a:prstGeom>
          <a:noFill/>
        </p:spPr>
        <p:txBody>
          <a:bodyPr wrap="square" rtlCol="0">
            <a:spAutoFit/>
          </a:bodyPr>
          <a:lstStyle/>
          <a:p>
            <a:pPr algn="ctr"/>
            <a:r>
              <a:rPr lang="en-IN" sz="2400" b="1" dirty="0">
                <a:effectLst/>
                <a:latin typeface="Times New Roman" panose="02020603050405020304" pitchFamily="18" charset="0"/>
                <a:ea typeface="Aptos" panose="020B0004020202020204" pitchFamily="34" charset="0"/>
              </a:rPr>
              <a:t>Plan Classification</a:t>
            </a:r>
          </a:p>
        </p:txBody>
      </p:sp>
      <p:pic>
        <p:nvPicPr>
          <p:cNvPr id="5" name="Picture 4">
            <a:extLst>
              <a:ext uri="{FF2B5EF4-FFF2-40B4-BE49-F238E27FC236}">
                <a16:creationId xmlns:a16="http://schemas.microsoft.com/office/drawing/2014/main" id="{442E4C5E-89A7-C85A-05D2-F0AB0F8D4CA3}"/>
              </a:ext>
            </a:extLst>
          </p:cNvPr>
          <p:cNvPicPr>
            <a:picLocks noChangeAspect="1"/>
          </p:cNvPicPr>
          <p:nvPr/>
        </p:nvPicPr>
        <p:blipFill>
          <a:blip r:embed="rId2"/>
          <a:stretch>
            <a:fillRect/>
          </a:stretch>
        </p:blipFill>
        <p:spPr>
          <a:xfrm>
            <a:off x="452982" y="2059272"/>
            <a:ext cx="4394130" cy="1990162"/>
          </a:xfrm>
          <a:prstGeom prst="rect">
            <a:avLst/>
          </a:prstGeom>
        </p:spPr>
      </p:pic>
      <p:pic>
        <p:nvPicPr>
          <p:cNvPr id="6" name="Picture 5">
            <a:extLst>
              <a:ext uri="{FF2B5EF4-FFF2-40B4-BE49-F238E27FC236}">
                <a16:creationId xmlns:a16="http://schemas.microsoft.com/office/drawing/2014/main" id="{BD5D7351-AEA4-94D2-CB24-25FDBBF7FF37}"/>
              </a:ext>
            </a:extLst>
          </p:cNvPr>
          <p:cNvPicPr>
            <a:picLocks noChangeAspect="1"/>
          </p:cNvPicPr>
          <p:nvPr/>
        </p:nvPicPr>
        <p:blipFill>
          <a:blip r:embed="rId3"/>
          <a:stretch>
            <a:fillRect/>
          </a:stretch>
        </p:blipFill>
        <p:spPr>
          <a:xfrm>
            <a:off x="6251994" y="2092438"/>
            <a:ext cx="4259126" cy="2236678"/>
          </a:xfrm>
          <a:prstGeom prst="rect">
            <a:avLst/>
          </a:prstGeom>
        </p:spPr>
      </p:pic>
      <p:pic>
        <p:nvPicPr>
          <p:cNvPr id="8" name="Picture 7">
            <a:extLst>
              <a:ext uri="{FF2B5EF4-FFF2-40B4-BE49-F238E27FC236}">
                <a16:creationId xmlns:a16="http://schemas.microsoft.com/office/drawing/2014/main" id="{8BC893C6-65BD-D6A8-821A-E7F40BFBE4A6}"/>
              </a:ext>
            </a:extLst>
          </p:cNvPr>
          <p:cNvPicPr>
            <a:picLocks noChangeAspect="1"/>
          </p:cNvPicPr>
          <p:nvPr/>
        </p:nvPicPr>
        <p:blipFill>
          <a:blip r:embed="rId4"/>
          <a:stretch>
            <a:fillRect/>
          </a:stretch>
        </p:blipFill>
        <p:spPr>
          <a:xfrm>
            <a:off x="2683798" y="3910919"/>
            <a:ext cx="5731510" cy="2606675"/>
          </a:xfrm>
          <a:prstGeom prst="rect">
            <a:avLst/>
          </a:prstGeom>
        </p:spPr>
      </p:pic>
    </p:spTree>
    <p:extLst>
      <p:ext uri="{BB962C8B-B14F-4D97-AF65-F5344CB8AC3E}">
        <p14:creationId xmlns:p14="http://schemas.microsoft.com/office/powerpoint/2010/main" val="2623411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EFFD3C-6D8B-0AB7-FF8E-3A56FAC7FE8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E70C88-E4B2-E351-FBE9-A8DBB527A336}"/>
              </a:ext>
            </a:extLst>
          </p:cNvPr>
          <p:cNvSpPr>
            <a:spLocks noGrp="1"/>
          </p:cNvSpPr>
          <p:nvPr>
            <p:ph type="ctrTitle"/>
          </p:nvPr>
        </p:nvSpPr>
        <p:spPr>
          <a:xfrm>
            <a:off x="729343" y="501877"/>
            <a:ext cx="9144000" cy="891494"/>
          </a:xfrm>
        </p:spPr>
        <p:txBody>
          <a:bodyPr>
            <a:normAutofit/>
          </a:bodyPr>
          <a:lstStyle/>
          <a:p>
            <a:pPr algn="l"/>
            <a:r>
              <a:rPr lang="en-IN" sz="4000" b="1" u="sng" dirty="0"/>
              <a:t>Final Output</a:t>
            </a:r>
          </a:p>
        </p:txBody>
      </p:sp>
      <p:sp>
        <p:nvSpPr>
          <p:cNvPr id="4" name="TextBox 3">
            <a:extLst>
              <a:ext uri="{FF2B5EF4-FFF2-40B4-BE49-F238E27FC236}">
                <a16:creationId xmlns:a16="http://schemas.microsoft.com/office/drawing/2014/main" id="{47D62A0D-D5AA-287F-C31D-DD134A8E4D94}"/>
              </a:ext>
            </a:extLst>
          </p:cNvPr>
          <p:cNvSpPr txBox="1"/>
          <p:nvPr/>
        </p:nvSpPr>
        <p:spPr>
          <a:xfrm>
            <a:off x="729343" y="1643743"/>
            <a:ext cx="10254343" cy="461665"/>
          </a:xfrm>
          <a:prstGeom prst="rect">
            <a:avLst/>
          </a:prstGeom>
          <a:noFill/>
        </p:spPr>
        <p:txBody>
          <a:bodyPr wrap="square" rtlCol="0">
            <a:spAutoFit/>
          </a:bodyPr>
          <a:lstStyle/>
          <a:p>
            <a:pPr algn="ctr"/>
            <a:r>
              <a:rPr lang="en-IN" sz="2400" b="1" dirty="0">
                <a:effectLst/>
                <a:latin typeface="Times New Roman" panose="02020603050405020304" pitchFamily="18" charset="0"/>
                <a:ea typeface="Aptos" panose="020B0004020202020204" pitchFamily="34" charset="0"/>
              </a:rPr>
              <a:t>Weather </a:t>
            </a:r>
            <a:r>
              <a:rPr lang="en-IN" sz="2400" b="1" dirty="0" err="1">
                <a:effectLst/>
                <a:latin typeface="Times New Roman" panose="02020603050405020304" pitchFamily="18" charset="0"/>
                <a:ea typeface="Aptos" panose="020B0004020202020204" pitchFamily="34" charset="0"/>
              </a:rPr>
              <a:t>Forcasting</a:t>
            </a:r>
            <a:r>
              <a:rPr lang="en-IN" sz="2400" b="1" dirty="0">
                <a:effectLst/>
                <a:latin typeface="Times New Roman" panose="02020603050405020304" pitchFamily="18" charset="0"/>
                <a:ea typeface="Aptos" panose="020B0004020202020204" pitchFamily="34" charset="0"/>
              </a:rPr>
              <a:t> </a:t>
            </a:r>
          </a:p>
        </p:txBody>
      </p:sp>
      <p:pic>
        <p:nvPicPr>
          <p:cNvPr id="5" name="Picture 4">
            <a:extLst>
              <a:ext uri="{FF2B5EF4-FFF2-40B4-BE49-F238E27FC236}">
                <a16:creationId xmlns:a16="http://schemas.microsoft.com/office/drawing/2014/main" id="{CFCC058A-A8C5-58BA-CBD4-94CE995F5180}"/>
              </a:ext>
            </a:extLst>
          </p:cNvPr>
          <p:cNvPicPr>
            <a:picLocks noChangeAspect="1"/>
          </p:cNvPicPr>
          <p:nvPr/>
        </p:nvPicPr>
        <p:blipFill>
          <a:blip r:embed="rId2"/>
          <a:stretch>
            <a:fillRect/>
          </a:stretch>
        </p:blipFill>
        <p:spPr>
          <a:xfrm>
            <a:off x="487045" y="2830785"/>
            <a:ext cx="4877621" cy="2111330"/>
          </a:xfrm>
          <a:prstGeom prst="rect">
            <a:avLst/>
          </a:prstGeom>
        </p:spPr>
      </p:pic>
      <p:pic>
        <p:nvPicPr>
          <p:cNvPr id="6" name="Picture 5">
            <a:extLst>
              <a:ext uri="{FF2B5EF4-FFF2-40B4-BE49-F238E27FC236}">
                <a16:creationId xmlns:a16="http://schemas.microsoft.com/office/drawing/2014/main" id="{0E3FD1A6-0B4F-08EE-180B-695923863176}"/>
              </a:ext>
            </a:extLst>
          </p:cNvPr>
          <p:cNvPicPr>
            <a:picLocks noChangeAspect="1"/>
          </p:cNvPicPr>
          <p:nvPr/>
        </p:nvPicPr>
        <p:blipFill>
          <a:blip r:embed="rId3"/>
          <a:stretch>
            <a:fillRect/>
          </a:stretch>
        </p:blipFill>
        <p:spPr>
          <a:xfrm>
            <a:off x="5856513" y="2637338"/>
            <a:ext cx="5018315" cy="2180570"/>
          </a:xfrm>
          <a:prstGeom prst="rect">
            <a:avLst/>
          </a:prstGeom>
        </p:spPr>
      </p:pic>
    </p:spTree>
    <p:extLst>
      <p:ext uri="{BB962C8B-B14F-4D97-AF65-F5344CB8AC3E}">
        <p14:creationId xmlns:p14="http://schemas.microsoft.com/office/powerpoint/2010/main" val="36775028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54A77-4278-6A92-7551-1B344B6857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654828-B188-B07D-8959-B87069B63344}"/>
              </a:ext>
            </a:extLst>
          </p:cNvPr>
          <p:cNvSpPr>
            <a:spLocks noGrp="1"/>
          </p:cNvSpPr>
          <p:nvPr>
            <p:ph type="ctrTitle"/>
          </p:nvPr>
        </p:nvSpPr>
        <p:spPr>
          <a:xfrm>
            <a:off x="729343" y="501877"/>
            <a:ext cx="9144000" cy="891494"/>
          </a:xfrm>
        </p:spPr>
        <p:txBody>
          <a:bodyPr>
            <a:normAutofit/>
          </a:bodyPr>
          <a:lstStyle/>
          <a:p>
            <a:pPr algn="l"/>
            <a:r>
              <a:rPr lang="en-IN" sz="4000" b="1" u="sng" dirty="0"/>
              <a:t>Final Output</a:t>
            </a:r>
          </a:p>
        </p:txBody>
      </p:sp>
      <p:pic>
        <p:nvPicPr>
          <p:cNvPr id="4" name="Picture 3">
            <a:extLst>
              <a:ext uri="{FF2B5EF4-FFF2-40B4-BE49-F238E27FC236}">
                <a16:creationId xmlns:a16="http://schemas.microsoft.com/office/drawing/2014/main" id="{18DEAADE-FCA3-2D3C-803B-B7CDF54383E5}"/>
              </a:ext>
            </a:extLst>
          </p:cNvPr>
          <p:cNvPicPr>
            <a:picLocks noChangeAspect="1"/>
          </p:cNvPicPr>
          <p:nvPr/>
        </p:nvPicPr>
        <p:blipFill>
          <a:blip r:embed="rId2"/>
          <a:stretch>
            <a:fillRect/>
          </a:stretch>
        </p:blipFill>
        <p:spPr>
          <a:xfrm>
            <a:off x="4169228" y="310008"/>
            <a:ext cx="5921828" cy="6547992"/>
          </a:xfrm>
          <a:prstGeom prst="rect">
            <a:avLst/>
          </a:prstGeom>
        </p:spPr>
      </p:pic>
    </p:spTree>
    <p:extLst>
      <p:ext uri="{BB962C8B-B14F-4D97-AF65-F5344CB8AC3E}">
        <p14:creationId xmlns:p14="http://schemas.microsoft.com/office/powerpoint/2010/main" val="12372468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FEBE1B-0D4C-84B7-A53D-C9F94A733A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65DB1D-E87D-DF5A-72A5-19ADA10025BD}"/>
              </a:ext>
            </a:extLst>
          </p:cNvPr>
          <p:cNvSpPr>
            <a:spLocks noGrp="1"/>
          </p:cNvSpPr>
          <p:nvPr>
            <p:ph type="ctrTitle"/>
          </p:nvPr>
        </p:nvSpPr>
        <p:spPr>
          <a:xfrm>
            <a:off x="729343" y="501877"/>
            <a:ext cx="9144000" cy="891494"/>
          </a:xfrm>
        </p:spPr>
        <p:txBody>
          <a:bodyPr>
            <a:normAutofit/>
          </a:bodyPr>
          <a:lstStyle/>
          <a:p>
            <a:pPr algn="l"/>
            <a:r>
              <a:rPr lang="en-IN" sz="4000" b="1" u="sng" dirty="0"/>
              <a:t>Conclusion</a:t>
            </a:r>
          </a:p>
        </p:txBody>
      </p:sp>
      <p:sp>
        <p:nvSpPr>
          <p:cNvPr id="3" name="TextBox 2">
            <a:extLst>
              <a:ext uri="{FF2B5EF4-FFF2-40B4-BE49-F238E27FC236}">
                <a16:creationId xmlns:a16="http://schemas.microsoft.com/office/drawing/2014/main" id="{77EDAC52-96B9-23ED-6F66-3F3542809FF5}"/>
              </a:ext>
            </a:extLst>
          </p:cNvPr>
          <p:cNvSpPr txBox="1"/>
          <p:nvPr/>
        </p:nvSpPr>
        <p:spPr>
          <a:xfrm>
            <a:off x="805543" y="2274838"/>
            <a:ext cx="10755086" cy="1712200"/>
          </a:xfrm>
          <a:prstGeom prst="rect">
            <a:avLst/>
          </a:prstGeom>
          <a:noFill/>
        </p:spPr>
        <p:txBody>
          <a:bodyPr wrap="square" rtlCol="0">
            <a:spAutoFit/>
          </a:bodyPr>
          <a:lstStyle/>
          <a:p>
            <a:pPr algn="just">
              <a:lnSpc>
                <a:spcPct val="150000"/>
              </a:lnSpc>
              <a:spcAft>
                <a:spcPts val="800"/>
              </a:spcAft>
            </a:pPr>
            <a:r>
              <a:rPr lang="en-IN" sz="1800" kern="100" dirty="0">
                <a:effectLst/>
                <a:latin typeface="Times New Roman" panose="02020603050405020304" pitchFamily="18" charset="0"/>
                <a:ea typeface="Aptos" panose="020B0004020202020204" pitchFamily="34" charset="0"/>
                <a:cs typeface="Gautami" panose="020B0502040204020203" pitchFamily="34" charset="0"/>
              </a:rPr>
              <a:t>The </a:t>
            </a:r>
            <a:r>
              <a:rPr lang="en-IN" sz="1800" i="1" kern="100" dirty="0">
                <a:effectLst/>
                <a:latin typeface="Times New Roman" panose="02020603050405020304" pitchFamily="18" charset="0"/>
                <a:ea typeface="Aptos" panose="020B0004020202020204" pitchFamily="34" charset="0"/>
                <a:cs typeface="Gautami" panose="020B0502040204020203" pitchFamily="34" charset="0"/>
              </a:rPr>
              <a:t>Farmer’s Tech Toolbox</a:t>
            </a:r>
            <a:r>
              <a:rPr lang="en-IN" sz="1800" kern="100" dirty="0">
                <a:effectLst/>
                <a:latin typeface="Times New Roman" panose="02020603050405020304" pitchFamily="18" charset="0"/>
                <a:ea typeface="Aptos" panose="020B0004020202020204" pitchFamily="34" charset="0"/>
                <a:cs typeface="Gautami" panose="020B0502040204020203" pitchFamily="34" charset="0"/>
              </a:rPr>
              <a:t> project aimed to develop an innovative solution to assist farmers in making informed decisions regarding crop selection and disease management. By leveraging advanced technologies such as machine learning and image processing, the project addresses critical challenges in agriculture, ultimately striving to enhance productivity and sustainability.</a:t>
            </a:r>
            <a:endParaRPr lang="en-IN" sz="1800" kern="100" dirty="0">
              <a:effectLst/>
              <a:latin typeface="Aptos" panose="020B0004020202020204" pitchFamily="34" charset="0"/>
              <a:ea typeface="Aptos" panose="020B0004020202020204" pitchFamily="34" charset="0"/>
              <a:cs typeface="Gautami" panose="020B0502040204020203" pitchFamily="34" charset="0"/>
            </a:endParaRPr>
          </a:p>
        </p:txBody>
      </p:sp>
    </p:spTree>
    <p:extLst>
      <p:ext uri="{BB962C8B-B14F-4D97-AF65-F5344CB8AC3E}">
        <p14:creationId xmlns:p14="http://schemas.microsoft.com/office/powerpoint/2010/main" val="4134926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7F0917-34E4-AD5B-ABD9-7880E36FA2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BCE013-805A-A433-E559-6A144BFB8211}"/>
              </a:ext>
            </a:extLst>
          </p:cNvPr>
          <p:cNvSpPr>
            <a:spLocks noGrp="1"/>
          </p:cNvSpPr>
          <p:nvPr>
            <p:ph type="ctrTitle"/>
          </p:nvPr>
        </p:nvSpPr>
        <p:spPr>
          <a:xfrm>
            <a:off x="729343" y="501877"/>
            <a:ext cx="9144000" cy="891494"/>
          </a:xfrm>
        </p:spPr>
        <p:txBody>
          <a:bodyPr>
            <a:normAutofit/>
          </a:bodyPr>
          <a:lstStyle/>
          <a:p>
            <a:pPr algn="l"/>
            <a:r>
              <a:rPr lang="en-IN" sz="4000" b="1" u="sng" dirty="0"/>
              <a:t>Introduction</a:t>
            </a:r>
          </a:p>
        </p:txBody>
      </p:sp>
      <p:sp>
        <p:nvSpPr>
          <p:cNvPr id="3" name="Subtitle 2">
            <a:extLst>
              <a:ext uri="{FF2B5EF4-FFF2-40B4-BE49-F238E27FC236}">
                <a16:creationId xmlns:a16="http://schemas.microsoft.com/office/drawing/2014/main" id="{32B46443-CD01-F170-D401-917B33B3D249}"/>
              </a:ext>
            </a:extLst>
          </p:cNvPr>
          <p:cNvSpPr>
            <a:spLocks noGrp="1"/>
          </p:cNvSpPr>
          <p:nvPr>
            <p:ph type="subTitle" idx="1"/>
          </p:nvPr>
        </p:nvSpPr>
        <p:spPr>
          <a:xfrm>
            <a:off x="642257" y="1795008"/>
            <a:ext cx="10940143" cy="3930877"/>
          </a:xfrm>
        </p:spPr>
        <p:txBody>
          <a:bodyPr>
            <a:normAutofit/>
          </a:bodyPr>
          <a:lstStyle/>
          <a:p>
            <a:pPr algn="just"/>
            <a:r>
              <a:rPr lang="en-US" dirty="0"/>
              <a:t>Agriculture is vital to the global economy, serving as the primary source of food and livelihood for millions worldwide. However, challenges like climate change, resource scarcity, and population growth demand innovative solutions to enhance productivity and sustainability. Traditional farming practices often rely on guesswork, leading to suboptimal crop selection and delayed disease management. </a:t>
            </a:r>
          </a:p>
          <a:p>
            <a:pPr algn="just"/>
            <a:r>
              <a:rPr lang="en-US" dirty="0"/>
              <a:t>The Farmer’s Tech Toolbox addresses these issues by offering a user-friendly application that uses machine learning for crop recommendations and image processing for disease detection. This tool bridges the gap between traditional methods and modern technologies, empowering farmers with actionable insights for better yields and sustainability.</a:t>
            </a:r>
            <a:endParaRPr lang="en-IN" dirty="0"/>
          </a:p>
        </p:txBody>
      </p:sp>
    </p:spTree>
    <p:extLst>
      <p:ext uri="{BB962C8B-B14F-4D97-AF65-F5344CB8AC3E}">
        <p14:creationId xmlns:p14="http://schemas.microsoft.com/office/powerpoint/2010/main" val="4007947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A0EF94-91F2-A9F4-01FD-38DE2FE9F4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CF4A60-9D8A-1926-B35F-05B73085CA36}"/>
              </a:ext>
            </a:extLst>
          </p:cNvPr>
          <p:cNvSpPr>
            <a:spLocks noGrp="1"/>
          </p:cNvSpPr>
          <p:nvPr>
            <p:ph type="ctrTitle"/>
          </p:nvPr>
        </p:nvSpPr>
        <p:spPr>
          <a:xfrm>
            <a:off x="729343" y="501877"/>
            <a:ext cx="9144000" cy="891494"/>
          </a:xfrm>
        </p:spPr>
        <p:txBody>
          <a:bodyPr>
            <a:normAutofit/>
          </a:bodyPr>
          <a:lstStyle/>
          <a:p>
            <a:pPr algn="l"/>
            <a:r>
              <a:rPr lang="en-IN" sz="4000" b="1" u="sng" dirty="0"/>
              <a:t>Existing System</a:t>
            </a:r>
          </a:p>
        </p:txBody>
      </p:sp>
      <p:sp>
        <p:nvSpPr>
          <p:cNvPr id="3" name="Subtitle 2">
            <a:extLst>
              <a:ext uri="{FF2B5EF4-FFF2-40B4-BE49-F238E27FC236}">
                <a16:creationId xmlns:a16="http://schemas.microsoft.com/office/drawing/2014/main" id="{54493926-2004-BD1B-1937-BDEBD632A8F4}"/>
              </a:ext>
            </a:extLst>
          </p:cNvPr>
          <p:cNvSpPr>
            <a:spLocks noGrp="1"/>
          </p:cNvSpPr>
          <p:nvPr>
            <p:ph type="subTitle" idx="1"/>
          </p:nvPr>
        </p:nvSpPr>
        <p:spPr>
          <a:xfrm>
            <a:off x="642257" y="1795008"/>
            <a:ext cx="10940143" cy="3930877"/>
          </a:xfrm>
        </p:spPr>
        <p:txBody>
          <a:bodyPr>
            <a:normAutofit/>
          </a:bodyPr>
          <a:lstStyle/>
          <a:p>
            <a:pPr algn="just"/>
            <a:r>
              <a:rPr lang="en-US" dirty="0"/>
              <a:t>Existing systems for crop recommendation and disease detection primarily rely on machine learning and computer vision techniques but often focus on either crop recommendation or disease detection, lacking an integrated approach. Tools like </a:t>
            </a:r>
            <a:r>
              <a:rPr lang="en-US" dirty="0" err="1"/>
              <a:t>Plantix</a:t>
            </a:r>
            <a:r>
              <a:rPr lang="en-US" dirty="0"/>
              <a:t> and Farmers' Friend use image recognition for disease identification, while platforms like Krishi Kisan provide crop recommendations based on soil and climate data. </a:t>
            </a:r>
          </a:p>
          <a:p>
            <a:pPr algn="just"/>
            <a:r>
              <a:rPr lang="en-US" dirty="0"/>
              <a:t>However, these tools are limited in scope, precision, and adaptability to local conditions. Many depend on predefined datasets, making them less effective for emerging diseases or diverse agricultural regions. This highlights the need for a comprehensive, scalable solution addressing both functionalities together.</a:t>
            </a:r>
          </a:p>
        </p:txBody>
      </p:sp>
    </p:spTree>
    <p:extLst>
      <p:ext uri="{BB962C8B-B14F-4D97-AF65-F5344CB8AC3E}">
        <p14:creationId xmlns:p14="http://schemas.microsoft.com/office/powerpoint/2010/main" val="2261552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D9256-4011-304A-4BBE-D8752A5E61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71F54F-F1BA-64FF-5686-3078ECF1AADC}"/>
              </a:ext>
            </a:extLst>
          </p:cNvPr>
          <p:cNvSpPr>
            <a:spLocks noGrp="1"/>
          </p:cNvSpPr>
          <p:nvPr>
            <p:ph type="ctrTitle"/>
          </p:nvPr>
        </p:nvSpPr>
        <p:spPr>
          <a:xfrm>
            <a:off x="729343" y="501877"/>
            <a:ext cx="9144000" cy="891494"/>
          </a:xfrm>
        </p:spPr>
        <p:txBody>
          <a:bodyPr>
            <a:normAutofit/>
          </a:bodyPr>
          <a:lstStyle/>
          <a:p>
            <a:pPr algn="l"/>
            <a:r>
              <a:rPr lang="en-IN" sz="4000" b="1" u="sng" dirty="0"/>
              <a:t>Proposed System</a:t>
            </a:r>
          </a:p>
        </p:txBody>
      </p:sp>
      <p:sp>
        <p:nvSpPr>
          <p:cNvPr id="3" name="Subtitle 2">
            <a:extLst>
              <a:ext uri="{FF2B5EF4-FFF2-40B4-BE49-F238E27FC236}">
                <a16:creationId xmlns:a16="http://schemas.microsoft.com/office/drawing/2014/main" id="{93930589-3414-57BB-E75D-21DFE1FAC67C}"/>
              </a:ext>
            </a:extLst>
          </p:cNvPr>
          <p:cNvSpPr>
            <a:spLocks noGrp="1"/>
          </p:cNvSpPr>
          <p:nvPr>
            <p:ph type="subTitle" idx="1"/>
          </p:nvPr>
        </p:nvSpPr>
        <p:spPr>
          <a:xfrm>
            <a:off x="642257" y="1795008"/>
            <a:ext cx="10940143" cy="3930877"/>
          </a:xfrm>
        </p:spPr>
        <p:txBody>
          <a:bodyPr>
            <a:normAutofit/>
          </a:bodyPr>
          <a:lstStyle/>
          <a:p>
            <a:pPr algn="just"/>
            <a:r>
              <a:rPr lang="en-US" dirty="0"/>
              <a:t>The proposed system, Farmer’s Tech Toolbox, integrates machine learning and image processing to provide farmers with crop recommendations and plant disease detection in a unified platform. It analyzes soil properties, weather data, and historical crop performance using advanced ML algorithms like Random Forest for crop selection. For disease detection, Convolutional Neural Networks (CNNs) such as EfficientNetV2 ensure accurate identification from plant images. </a:t>
            </a:r>
          </a:p>
          <a:p>
            <a:pPr algn="just"/>
            <a:r>
              <a:rPr lang="en-US" dirty="0"/>
              <a:t>The system features a user-friendly web interface, accessible via mobile and desktop, to empower farmers with actionable insights. Regular updates and future enhancements like IoT integration will improve system adaptability and precision.</a:t>
            </a:r>
          </a:p>
        </p:txBody>
      </p:sp>
    </p:spTree>
    <p:extLst>
      <p:ext uri="{BB962C8B-B14F-4D97-AF65-F5344CB8AC3E}">
        <p14:creationId xmlns:p14="http://schemas.microsoft.com/office/powerpoint/2010/main" val="2817864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B8C02F-958C-ABB4-9ABD-1AD419097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C57574-4553-C172-6214-BB4E09F03E99}"/>
              </a:ext>
            </a:extLst>
          </p:cNvPr>
          <p:cNvSpPr>
            <a:spLocks noGrp="1"/>
          </p:cNvSpPr>
          <p:nvPr>
            <p:ph type="ctrTitle"/>
          </p:nvPr>
        </p:nvSpPr>
        <p:spPr>
          <a:xfrm>
            <a:off x="729343" y="501877"/>
            <a:ext cx="9144000" cy="891494"/>
          </a:xfrm>
        </p:spPr>
        <p:txBody>
          <a:bodyPr>
            <a:normAutofit/>
          </a:bodyPr>
          <a:lstStyle/>
          <a:p>
            <a:pPr algn="l"/>
            <a:r>
              <a:rPr lang="en-IN" sz="4000" b="1" u="sng" dirty="0"/>
              <a:t>LITERATURE REVIEW</a:t>
            </a:r>
          </a:p>
        </p:txBody>
      </p:sp>
      <p:sp>
        <p:nvSpPr>
          <p:cNvPr id="3" name="Subtitle 2">
            <a:extLst>
              <a:ext uri="{FF2B5EF4-FFF2-40B4-BE49-F238E27FC236}">
                <a16:creationId xmlns:a16="http://schemas.microsoft.com/office/drawing/2014/main" id="{CA38C80B-86CB-5AC1-A23B-FAA2EF6EE0DA}"/>
              </a:ext>
            </a:extLst>
          </p:cNvPr>
          <p:cNvSpPr>
            <a:spLocks noGrp="1"/>
          </p:cNvSpPr>
          <p:nvPr>
            <p:ph type="subTitle" idx="1"/>
          </p:nvPr>
        </p:nvSpPr>
        <p:spPr>
          <a:xfrm>
            <a:off x="642257" y="1795008"/>
            <a:ext cx="10940143" cy="3930877"/>
          </a:xfrm>
        </p:spPr>
        <p:txBody>
          <a:bodyPr>
            <a:normAutofit/>
          </a:bodyPr>
          <a:lstStyle/>
          <a:p>
            <a:pPr algn="just"/>
            <a:r>
              <a:rPr lang="en-US" dirty="0"/>
              <a:t>The crop recommendation and plant disease detection using machine learning and deep learning techniques. Studies have shown the effectiveness of algorithms like Random Forest and CNNs in analyzing soil, weather, and image data for agricultural decision-making. Tools like </a:t>
            </a:r>
            <a:r>
              <a:rPr lang="en-US" dirty="0" err="1"/>
              <a:t>Plantix</a:t>
            </a:r>
            <a:r>
              <a:rPr lang="en-US" dirty="0"/>
              <a:t> and Krishi Kisan offer specialized functionalities but lack an integrated approach. </a:t>
            </a:r>
          </a:p>
          <a:p>
            <a:pPr algn="just"/>
            <a:r>
              <a:rPr lang="en-US" dirty="0"/>
              <a:t>Precision agriculture systems using IoT and geospatial analysis have improved efficiency but remain inaccessible to many due to high costs. This underscores the need for a scalable, affordable system combining crop recommendation and disease detection tailored to diverse regions.</a:t>
            </a:r>
            <a:endParaRPr lang="en-IN" sz="3200" dirty="0"/>
          </a:p>
        </p:txBody>
      </p:sp>
    </p:spTree>
    <p:extLst>
      <p:ext uri="{BB962C8B-B14F-4D97-AF65-F5344CB8AC3E}">
        <p14:creationId xmlns:p14="http://schemas.microsoft.com/office/powerpoint/2010/main" val="18494504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AD8B70-97C7-BB68-AFEF-1DDFF08A58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30F7A2-79F5-0804-6EDF-3073DAEFAEE2}"/>
              </a:ext>
            </a:extLst>
          </p:cNvPr>
          <p:cNvSpPr>
            <a:spLocks noGrp="1"/>
          </p:cNvSpPr>
          <p:nvPr>
            <p:ph type="ctrTitle"/>
          </p:nvPr>
        </p:nvSpPr>
        <p:spPr>
          <a:xfrm>
            <a:off x="729343" y="501877"/>
            <a:ext cx="9144000" cy="891494"/>
          </a:xfrm>
        </p:spPr>
        <p:txBody>
          <a:bodyPr>
            <a:normAutofit/>
          </a:bodyPr>
          <a:lstStyle/>
          <a:p>
            <a:pPr algn="l"/>
            <a:r>
              <a:rPr lang="en-IN" sz="4000" b="1" u="sng" dirty="0"/>
              <a:t>Module </a:t>
            </a:r>
          </a:p>
        </p:txBody>
      </p:sp>
      <p:sp>
        <p:nvSpPr>
          <p:cNvPr id="3" name="Subtitle 2">
            <a:extLst>
              <a:ext uri="{FF2B5EF4-FFF2-40B4-BE49-F238E27FC236}">
                <a16:creationId xmlns:a16="http://schemas.microsoft.com/office/drawing/2014/main" id="{906CFE57-4962-FBD5-0F61-B43CE62650FD}"/>
              </a:ext>
            </a:extLst>
          </p:cNvPr>
          <p:cNvSpPr>
            <a:spLocks noGrp="1"/>
          </p:cNvSpPr>
          <p:nvPr>
            <p:ph type="subTitle" idx="1"/>
          </p:nvPr>
        </p:nvSpPr>
        <p:spPr>
          <a:xfrm>
            <a:off x="642257" y="1795008"/>
            <a:ext cx="10940143" cy="3930877"/>
          </a:xfrm>
        </p:spPr>
        <p:txBody>
          <a:bodyPr>
            <a:normAutofit lnSpcReduction="10000"/>
          </a:bodyPr>
          <a:lstStyle/>
          <a:p>
            <a:pPr marL="514350" indent="-514350" algn="just">
              <a:buAutoNum type="arabicPeriod"/>
            </a:pPr>
            <a:r>
              <a:rPr lang="en-IN" dirty="0"/>
              <a:t>Logistic Regression</a:t>
            </a:r>
          </a:p>
          <a:p>
            <a:pPr marL="514350" indent="-514350" algn="just">
              <a:buAutoNum type="arabicPeriod"/>
            </a:pPr>
            <a:r>
              <a:rPr lang="en-IN" dirty="0"/>
              <a:t>Decision Tree</a:t>
            </a:r>
          </a:p>
          <a:p>
            <a:pPr marL="514350" indent="-514350" algn="just">
              <a:buAutoNum type="arabicPeriod"/>
            </a:pPr>
            <a:r>
              <a:rPr lang="en-IN" sz="2400" dirty="0"/>
              <a:t>Support Vector Machine (SVM)</a:t>
            </a:r>
            <a:endParaRPr lang="en-IN" sz="3200" dirty="0"/>
          </a:p>
          <a:p>
            <a:pPr marL="514350" indent="-514350" algn="just">
              <a:buAutoNum type="arabicPeriod"/>
            </a:pPr>
            <a:r>
              <a:rPr lang="en-IN" dirty="0"/>
              <a:t>Multi-Layer Perceptron (MLP)</a:t>
            </a:r>
          </a:p>
          <a:p>
            <a:pPr marL="514350" indent="-514350" algn="just">
              <a:buAutoNum type="arabicPeriod"/>
            </a:pPr>
            <a:r>
              <a:rPr lang="en-IN" dirty="0"/>
              <a:t>Random Forest</a:t>
            </a:r>
          </a:p>
          <a:p>
            <a:pPr marL="514350" indent="-514350" algn="just">
              <a:buAutoNum type="arabicPeriod"/>
            </a:pPr>
            <a:r>
              <a:rPr lang="en-IN" sz="2400" dirty="0"/>
              <a:t>NumPy</a:t>
            </a:r>
          </a:p>
          <a:p>
            <a:pPr marL="514350" indent="-514350" algn="just">
              <a:buAutoNum type="arabicPeriod"/>
            </a:pPr>
            <a:r>
              <a:rPr lang="en-IN" dirty="0"/>
              <a:t>Python with Flask Framework</a:t>
            </a:r>
          </a:p>
          <a:p>
            <a:pPr marL="514350" indent="-514350" algn="just">
              <a:buAutoNum type="arabicPeriod"/>
            </a:pPr>
            <a:r>
              <a:rPr lang="en-IN" sz="2400" dirty="0"/>
              <a:t>Matplotlib</a:t>
            </a:r>
          </a:p>
          <a:p>
            <a:pPr marL="514350" indent="-514350" algn="just">
              <a:buAutoNum type="arabicPeriod"/>
            </a:pPr>
            <a:r>
              <a:rPr lang="en-IN" sz="2400" dirty="0"/>
              <a:t>Convolutional Neural Networks (CNNs)</a:t>
            </a:r>
            <a:endParaRPr lang="en-IN" sz="3200" b="1" dirty="0"/>
          </a:p>
        </p:txBody>
      </p:sp>
    </p:spTree>
    <p:extLst>
      <p:ext uri="{BB962C8B-B14F-4D97-AF65-F5344CB8AC3E}">
        <p14:creationId xmlns:p14="http://schemas.microsoft.com/office/powerpoint/2010/main" val="224958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623F0FC-2A0B-A89D-44BF-AA83E4AD5305}"/>
              </a:ext>
            </a:extLst>
          </p:cNvPr>
          <p:cNvSpPr txBox="1"/>
          <p:nvPr/>
        </p:nvSpPr>
        <p:spPr>
          <a:xfrm>
            <a:off x="609600" y="387904"/>
            <a:ext cx="10755086" cy="6370975"/>
          </a:xfrm>
          <a:prstGeom prst="rect">
            <a:avLst/>
          </a:prstGeom>
          <a:noFill/>
        </p:spPr>
        <p:txBody>
          <a:bodyPr wrap="square" rtlCol="0">
            <a:spAutoFit/>
          </a:bodyPr>
          <a:lstStyle/>
          <a:p>
            <a:r>
              <a:rPr lang="en-US" sz="2400" b="1" dirty="0"/>
              <a:t>Logistic Regression</a:t>
            </a:r>
          </a:p>
          <a:p>
            <a:r>
              <a:rPr lang="en-US" sz="2400" dirty="0"/>
              <a:t>A classification algorithm that uses a sigmoid function to predict the probability of target classes. It is widely used for binary and multi-class classification problems in structured data.</a:t>
            </a:r>
          </a:p>
          <a:p>
            <a:endParaRPr lang="en-US" sz="2400" dirty="0"/>
          </a:p>
          <a:p>
            <a:r>
              <a:rPr lang="en-US" sz="2400" b="1" dirty="0"/>
              <a:t>Decision Tree</a:t>
            </a:r>
          </a:p>
          <a:p>
            <a:r>
              <a:rPr lang="en-US" sz="2400" dirty="0"/>
              <a:t>A tree-like model that splits data based on feature conditions to make predictions, ensuring interpretability and handling non-linear relationships effectively.</a:t>
            </a:r>
          </a:p>
          <a:p>
            <a:endParaRPr lang="en-US" sz="2400" dirty="0"/>
          </a:p>
          <a:p>
            <a:r>
              <a:rPr lang="en-US" sz="2400" b="1" dirty="0"/>
              <a:t>Support Vector Machine (SVM)</a:t>
            </a:r>
          </a:p>
          <a:p>
            <a:r>
              <a:rPr lang="en-US" sz="2400" dirty="0"/>
              <a:t>A supervised learning algorithm that classifies data by finding the optimal hyperplane separating different classes in high-dimensional space.</a:t>
            </a:r>
          </a:p>
          <a:p>
            <a:endParaRPr lang="en-US" sz="2400" dirty="0"/>
          </a:p>
          <a:p>
            <a:r>
              <a:rPr lang="en-US" sz="2400" b="1" dirty="0"/>
              <a:t>Multi-Layer Perceptron (MLP)</a:t>
            </a:r>
          </a:p>
          <a:p>
            <a:r>
              <a:rPr lang="en-US" sz="2400" dirty="0"/>
              <a:t>A type of feedforward neural network consisting of multiple layers of neurons, used for classification and regression by learning complex patterns in data.</a:t>
            </a:r>
          </a:p>
          <a:p>
            <a:endParaRPr lang="en-US" sz="2400" dirty="0"/>
          </a:p>
        </p:txBody>
      </p:sp>
    </p:spTree>
    <p:extLst>
      <p:ext uri="{BB962C8B-B14F-4D97-AF65-F5344CB8AC3E}">
        <p14:creationId xmlns:p14="http://schemas.microsoft.com/office/powerpoint/2010/main" val="41011172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7BE60-D87A-579B-36CB-ED5A4B56B93F}"/>
            </a:ext>
          </a:extLst>
        </p:cNvPr>
        <p:cNvGrpSpPr/>
        <p:nvPr/>
      </p:nvGrpSpPr>
      <p:grpSpPr>
        <a:xfrm>
          <a:off x="0" y="0"/>
          <a:ext cx="0" cy="0"/>
          <a:chOff x="0" y="0"/>
          <a:chExt cx="0" cy="0"/>
        </a:xfrm>
      </p:grpSpPr>
      <p:sp>
        <p:nvSpPr>
          <p:cNvPr id="4" name="Rectangle 1">
            <a:extLst>
              <a:ext uri="{FF2B5EF4-FFF2-40B4-BE49-F238E27FC236}">
                <a16:creationId xmlns:a16="http://schemas.microsoft.com/office/drawing/2014/main" id="{36F26335-A045-992D-5D71-84BF82BC0A0A}"/>
              </a:ext>
            </a:extLst>
          </p:cNvPr>
          <p:cNvSpPr>
            <a:spLocks noGrp="1" noChangeArrowheads="1"/>
          </p:cNvSpPr>
          <p:nvPr>
            <p:ph idx="1"/>
          </p:nvPr>
        </p:nvSpPr>
        <p:spPr bwMode="auto">
          <a:xfrm>
            <a:off x="1055915" y="507543"/>
            <a:ext cx="10352314" cy="58067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000" b="1" dirty="0"/>
              <a:t>Random Forest</a:t>
            </a:r>
          </a:p>
          <a:p>
            <a:r>
              <a:rPr lang="en-US" sz="2000" dirty="0"/>
              <a:t>An ensemble learning method that combines multiple decision trees to improve classification accuracy and reduce overfitting, achieving high performance in complex datasets.</a:t>
            </a:r>
          </a:p>
          <a:p>
            <a:r>
              <a:rPr lang="en-US" sz="2000" b="1" dirty="0"/>
              <a:t>NumPy</a:t>
            </a:r>
          </a:p>
          <a:p>
            <a:r>
              <a:rPr lang="en-US" sz="2000" dirty="0"/>
              <a:t>A Python library for numerical computing, enabling efficient manipulation of large multi-dimensional arrays and matrices, along with a collection of mathematical functions.</a:t>
            </a:r>
          </a:p>
          <a:p>
            <a:r>
              <a:rPr lang="en-US" sz="2000" b="1" dirty="0"/>
              <a:t>Python with Flask Framework</a:t>
            </a:r>
          </a:p>
          <a:p>
            <a:r>
              <a:rPr lang="en-US" sz="2000" dirty="0"/>
              <a:t>A lightweight web framework for Python, Flask is used to build scalable and user-friendly web applications with integrated back-end functionality.</a:t>
            </a:r>
          </a:p>
          <a:p>
            <a:r>
              <a:rPr lang="en-US" sz="2000" b="1" dirty="0"/>
              <a:t>Matplotlib</a:t>
            </a:r>
          </a:p>
          <a:p>
            <a:r>
              <a:rPr lang="en-US" sz="2000" dirty="0"/>
              <a:t>A plotting library in Python for creating static, interactive, and animated visualizations, widely used for data analysis and reporting.</a:t>
            </a:r>
          </a:p>
          <a:p>
            <a:r>
              <a:rPr lang="en-US" sz="2000" b="1" dirty="0"/>
              <a:t>Convolutional Neural Networks (CNNs)</a:t>
            </a:r>
          </a:p>
          <a:p>
            <a:r>
              <a:rPr lang="en-US" sz="2000" dirty="0"/>
              <a:t>Deep learning architectures designed for image processing tasks, capable of detecting spatial hierarchies and features in images for classification or object detection</a:t>
            </a:r>
            <a:r>
              <a:rPr lang="en-US" sz="1400" dirty="0"/>
              <a:t>.</a:t>
            </a:r>
          </a:p>
          <a:p>
            <a:endParaRPr lang="en-US" sz="2000" dirty="0"/>
          </a:p>
        </p:txBody>
      </p:sp>
    </p:spTree>
    <p:extLst>
      <p:ext uri="{BB962C8B-B14F-4D97-AF65-F5344CB8AC3E}">
        <p14:creationId xmlns:p14="http://schemas.microsoft.com/office/powerpoint/2010/main" val="3951251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TotalTime>
  <Words>979</Words>
  <Application>Microsoft Office PowerPoint</Application>
  <PresentationFormat>Widescreen</PresentationFormat>
  <Paragraphs>87</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Aptos</vt:lpstr>
      <vt:lpstr>Arial</vt:lpstr>
      <vt:lpstr>Calibri</vt:lpstr>
      <vt:lpstr>Calibri Light</vt:lpstr>
      <vt:lpstr>Times New Roman</vt:lpstr>
      <vt:lpstr>Office Theme</vt:lpstr>
      <vt:lpstr>Farmer’s Tech Toolbox-Crop Recommendation Disease Detection </vt:lpstr>
      <vt:lpstr>Abstract</vt:lpstr>
      <vt:lpstr>Introduction</vt:lpstr>
      <vt:lpstr>Existing System</vt:lpstr>
      <vt:lpstr>Proposed System</vt:lpstr>
      <vt:lpstr>LITERATURE REVIEW</vt:lpstr>
      <vt:lpstr>Module </vt:lpstr>
      <vt:lpstr>PowerPoint Presentation</vt:lpstr>
      <vt:lpstr>PowerPoint Presentation</vt:lpstr>
      <vt:lpstr>PowerPoint Presentation</vt:lpstr>
      <vt:lpstr>Block Diagram  </vt:lpstr>
      <vt:lpstr>UML Diagrams</vt:lpstr>
      <vt:lpstr>Usecase Diagrams</vt:lpstr>
      <vt:lpstr>Data Flow Diagrams</vt:lpstr>
      <vt:lpstr>Sequance Diagrams</vt:lpstr>
      <vt:lpstr>Active Diagrams</vt:lpstr>
      <vt:lpstr>Final Output</vt:lpstr>
      <vt:lpstr>Final Output</vt:lpstr>
      <vt:lpstr>Final Output</vt:lpstr>
      <vt:lpstr>Final Output</vt:lpstr>
      <vt:lpstr>Final Output</vt:lpstr>
      <vt:lpstr>Final Output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Subramanyam Rekhandar</dc:creator>
  <cp:lastModifiedBy>Subramanyam Rekhandar</cp:lastModifiedBy>
  <cp:revision>3</cp:revision>
  <dcterms:created xsi:type="dcterms:W3CDTF">2024-12-03T07:11:17Z</dcterms:created>
  <dcterms:modified xsi:type="dcterms:W3CDTF">2024-12-21T06:07:42Z</dcterms:modified>
</cp:coreProperties>
</file>

<file path=docProps/thumbnail.jpeg>
</file>